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69" r:id="rId3"/>
    <p:sldId id="259" r:id="rId4"/>
    <p:sldId id="257" r:id="rId5"/>
    <p:sldId id="272" r:id="rId6"/>
    <p:sldId id="273" r:id="rId7"/>
    <p:sldId id="275" r:id="rId8"/>
    <p:sldId id="276" r:id="rId9"/>
    <p:sldId id="277" r:id="rId10"/>
    <p:sldId id="280" r:id="rId11"/>
    <p:sldId id="300" r:id="rId12"/>
    <p:sldId id="287" r:id="rId13"/>
    <p:sldId id="288" r:id="rId14"/>
    <p:sldId id="303" r:id="rId15"/>
    <p:sldId id="304" r:id="rId16"/>
    <p:sldId id="291" r:id="rId17"/>
    <p:sldId id="281" r:id="rId18"/>
    <p:sldId id="282" r:id="rId19"/>
    <p:sldId id="271" r:id="rId20"/>
    <p:sldId id="258" r:id="rId21"/>
    <p:sldId id="260" r:id="rId22"/>
    <p:sldId id="308" r:id="rId23"/>
    <p:sldId id="267" r:id="rId24"/>
    <p:sldId id="314" r:id="rId25"/>
    <p:sldId id="265" r:id="rId26"/>
    <p:sldId id="261" r:id="rId27"/>
    <p:sldId id="311" r:id="rId28"/>
    <p:sldId id="312" r:id="rId29"/>
    <p:sldId id="313" r:id="rId30"/>
    <p:sldId id="264" r:id="rId31"/>
    <p:sldId id="284" r:id="rId32"/>
    <p:sldId id="315" r:id="rId33"/>
    <p:sldId id="268" r:id="rId3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6FE"/>
    <a:srgbClr val="CBA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05F3-54CE-40E0-8379-BEBE281E27F4}" type="datetimeFigureOut">
              <a:rPr lang="el-GR" smtClean="0"/>
              <a:t>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3C1-63EE-46A3-B97E-383AB338F7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286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05F3-54CE-40E0-8379-BEBE281E27F4}" type="datetimeFigureOut">
              <a:rPr lang="el-GR" smtClean="0"/>
              <a:t>8/4/2020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3C1-63EE-46A3-B97E-383AB338F7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293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05F3-54CE-40E0-8379-BEBE281E27F4}" type="datetimeFigureOut">
              <a:rPr lang="el-GR" smtClean="0"/>
              <a:t>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3C1-63EE-46A3-B97E-383AB338F7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0767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05F3-54CE-40E0-8379-BEBE281E27F4}" type="datetimeFigureOut">
              <a:rPr lang="el-GR" smtClean="0"/>
              <a:t>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3C1-63EE-46A3-B97E-383AB338F7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0678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05F3-54CE-40E0-8379-BEBE281E27F4}" type="datetimeFigureOut">
              <a:rPr lang="el-GR" smtClean="0"/>
              <a:t>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3C1-63EE-46A3-B97E-383AB338F7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9173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05F3-54CE-40E0-8379-BEBE281E27F4}" type="datetimeFigureOut">
              <a:rPr lang="el-GR" smtClean="0"/>
              <a:t>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3C1-63EE-46A3-B97E-383AB338F7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8129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05F3-54CE-40E0-8379-BEBE281E27F4}" type="datetimeFigureOut">
              <a:rPr lang="el-GR" smtClean="0"/>
              <a:t>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3C1-63EE-46A3-B97E-383AB338F7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182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05F3-54CE-40E0-8379-BEBE281E27F4}" type="datetimeFigureOut">
              <a:rPr lang="el-GR" smtClean="0"/>
              <a:t>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3C1-63EE-46A3-B97E-383AB338F7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4379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05F3-54CE-40E0-8379-BEBE281E27F4}" type="datetimeFigureOut">
              <a:rPr lang="el-GR" smtClean="0"/>
              <a:t>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3C1-63EE-46A3-B97E-383AB338F7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30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05F3-54CE-40E0-8379-BEBE281E27F4}" type="datetimeFigureOut">
              <a:rPr lang="el-GR" smtClean="0"/>
              <a:t>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61DB3C1-63EE-46A3-B97E-383AB338F7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741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05F3-54CE-40E0-8379-BEBE281E27F4}" type="datetimeFigureOut">
              <a:rPr lang="el-GR" smtClean="0"/>
              <a:t>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3C1-63EE-46A3-B97E-383AB338F7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654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05F3-54CE-40E0-8379-BEBE281E27F4}" type="datetimeFigureOut">
              <a:rPr lang="el-GR" smtClean="0"/>
              <a:t>8/4/2020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3C1-63EE-46A3-B97E-383AB338F7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1798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05F3-54CE-40E0-8379-BEBE281E27F4}" type="datetimeFigureOut">
              <a:rPr lang="el-GR" smtClean="0"/>
              <a:t>8/4/2020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3C1-63EE-46A3-B97E-383AB338F7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443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05F3-54CE-40E0-8379-BEBE281E27F4}" type="datetimeFigureOut">
              <a:rPr lang="el-GR" smtClean="0"/>
              <a:t>8/4/2020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3C1-63EE-46A3-B97E-383AB338F7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658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05F3-54CE-40E0-8379-BEBE281E27F4}" type="datetimeFigureOut">
              <a:rPr lang="el-GR" smtClean="0"/>
              <a:t>8/4/2020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3C1-63EE-46A3-B97E-383AB338F7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706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05F3-54CE-40E0-8379-BEBE281E27F4}" type="datetimeFigureOut">
              <a:rPr lang="el-GR" smtClean="0"/>
              <a:t>8/4/2020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3C1-63EE-46A3-B97E-383AB338F7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525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05F3-54CE-40E0-8379-BEBE281E27F4}" type="datetimeFigureOut">
              <a:rPr lang="el-GR" smtClean="0"/>
              <a:t>8/4/2020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3C1-63EE-46A3-B97E-383AB338F7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789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6F05F3-54CE-40E0-8379-BEBE281E27F4}" type="datetimeFigureOut">
              <a:rPr lang="el-GR" smtClean="0"/>
              <a:t>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1DB3C1-63EE-46A3-B97E-383AB338F7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19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peneclass.org/el:teache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blogs.e-me.edu.gr/hive-emeblog/2020/04/02/e-me-%CE%BF%CE%B4%CE%B7%CE%B3%CE%AF%CE%B5%CF%82-%CE%B3%CE%B9%CE%B1-%CE%B5%CE%BA%CF%80%CE%B1%CE%B9%CE%B4%CE%B5%CF%85%CF%84%CE%B9%CE%BA%CE%BF%CF%8D%CF%82-%CE%BA%CE%B1%CE%B9-%CE%BC%CE%B1%CE%B8%CE%B7/" TargetMode="External"/><Relationship Id="rId7" Type="http://schemas.openxmlformats.org/officeDocument/2006/relationships/hyperlink" Target="https://www.youtube.com/watch?v=njD47-JpscE" TargetMode="External"/><Relationship Id="rId2" Type="http://schemas.openxmlformats.org/officeDocument/2006/relationships/hyperlink" Target="https://www.youtube.com/watch?v=hNqjsq9_YL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QW53F2aI_8" TargetMode="External"/><Relationship Id="rId5" Type="http://schemas.openxmlformats.org/officeDocument/2006/relationships/hyperlink" Target="https://www.youtube.com/watch?v=15OfsVWUGUM" TargetMode="External"/><Relationship Id="rId4" Type="http://schemas.openxmlformats.org/officeDocument/2006/relationships/hyperlink" Target="https://www.youtube.com/watch?v=iuxhGuinp4I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roteas.greek-language.gr/index.html" TargetMode="External"/><Relationship Id="rId2" Type="http://schemas.openxmlformats.org/officeDocument/2006/relationships/hyperlink" Target="http://www.greek-language.gr/digitalResourc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hotodentro.edu.gr/aggregator/" TargetMode="External"/><Relationship Id="rId4" Type="http://schemas.openxmlformats.org/officeDocument/2006/relationships/hyperlink" Target="http://aesop.iep.edu.gr/senaria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books4greeks.gr/tag/audiobook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books4greeks.gr/tag/audiobook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user\Downloads\repository.edulll.gr\edulll\handle\10795\270" TargetMode="External"/><Relationship Id="rId3" Type="http://schemas.openxmlformats.org/officeDocument/2006/relationships/hyperlink" Target="http://www.elia.org.gr/" TargetMode="External"/><Relationship Id="rId7" Type="http://schemas.openxmlformats.org/officeDocument/2006/relationships/hyperlink" Target="file:///C:\Users\user\Downloads\repository.edulll.gr\edulll\handle\10795\263" TargetMode="External"/><Relationship Id="rId2" Type="http://schemas.openxmlformats.org/officeDocument/2006/relationships/hyperlink" Target="http://oralhistorygroups.gr/link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pository.edulll.gr/edulll/handle/10795/261" TargetMode="External"/><Relationship Id="rId5" Type="http://schemas.openxmlformats.org/officeDocument/2006/relationships/hyperlink" Target="https://museduc.gr/el/%CE%B5%CE%BA%CF%80%CE%B1%CE%B9%CE%B4%CE%B5%CF%85%CF%84%CE%B9%CE%BA%CE%B1-%CF%85%CE%BB%CE%B9%CE%BA%CE%B1/%CF%83%CF%87%CE%BF%CE%BB%CE%B9%CE%BA%CE%B1-%CE%B2%CE%B9%CE%B2%CE%BB%CE%B9%CE%B1/%CE%B2%CE%B9%CE%B2%CE%BB%CE%AF%CE%B1-%CE%B3%CE%B9%CE%B1-%CF%84%CE%BF-%CE%B3%CF%85%CE%BC%CE%BD%CE%AC%CF%83%CE%B9%CE%BF/%CE%B9%CF%83%CF%84%CE%BF%CF%81%CE%AF%CE%B1/%CF%84%CE%BF-%CF%85%CE%BB%CE%B9%CE%BA%CE%BF" TargetMode="External"/><Relationship Id="rId4" Type="http://schemas.openxmlformats.org/officeDocument/2006/relationships/hyperlink" Target="http://web.ime.gr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e-learning.sch.gr/course/view.php?id=2012" TargetMode="External"/><Relationship Id="rId3" Type="http://schemas.openxmlformats.org/officeDocument/2006/relationships/hyperlink" Target="https://eclass02.sch.gr/courses/PDE7106/" TargetMode="External"/><Relationship Id="rId7" Type="http://schemas.openxmlformats.org/officeDocument/2006/relationships/hyperlink" Target="https://eclass.sch.gr/modules/units/index.php?course=G532105&amp;id=147799&amp;fbclid=IwAR1EnbZFSTln76urOrOp8c-z-2KOIj74u0MvJCexJTybkwwOGJSuh_d1MAo" TargetMode="External"/><Relationship Id="rId12" Type="http://schemas.openxmlformats.org/officeDocument/2006/relationships/hyperlink" Target="http://users.sch.gr/ipap/Ellinikos%20Politismos/eisodos.htm" TargetMode="External"/><Relationship Id="rId2" Type="http://schemas.openxmlformats.org/officeDocument/2006/relationships/hyperlink" Target="https://eclass02.sch.gr/courses/PDE711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lass02.sch.gr/courses/G1397121/" TargetMode="External"/><Relationship Id="rId11" Type="http://schemas.openxmlformats.org/officeDocument/2006/relationships/hyperlink" Target="https://blogs.sch.gr/m_michali/" TargetMode="External"/><Relationship Id="rId5" Type="http://schemas.openxmlformats.org/officeDocument/2006/relationships/hyperlink" Target="https://eclass02.sch.gr/courses/G1397111/" TargetMode="External"/><Relationship Id="rId10" Type="http://schemas.openxmlformats.org/officeDocument/2006/relationships/hyperlink" Target="http://e-learning.ilei.sch.gr/students/course/view.php?id=70" TargetMode="External"/><Relationship Id="rId4" Type="http://schemas.openxmlformats.org/officeDocument/2006/relationships/hyperlink" Target="https://eclass02.sch.gr/courses/G1397129/" TargetMode="External"/><Relationship Id="rId9" Type="http://schemas.openxmlformats.org/officeDocument/2006/relationships/hyperlink" Target="https://alexgger.blogspot.com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A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707F07-61F2-4F81-B2E6-E952F0179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1886" y="1392765"/>
            <a:ext cx="9521621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i="1" dirty="0"/>
              <a:t>Η διδασκαλία των φιλολογικών μαθημάτων σε ψηφιακό περιβάλλον: Θεωρητικές αρχές και διδακτικά παραδείγματα </a:t>
            </a:r>
            <a:endParaRPr lang="el-GR" sz="40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5B6C1-0399-4E56-8FC5-62EC5D40AF7F}"/>
              </a:ext>
            </a:extLst>
          </p:cNvPr>
          <p:cNvSpPr txBox="1"/>
          <p:nvPr/>
        </p:nvSpPr>
        <p:spPr>
          <a:xfrm>
            <a:off x="5511567" y="4588778"/>
            <a:ext cx="60019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Τάσος Μάτος – Ιουλία Κανδήλα</a:t>
            </a:r>
          </a:p>
          <a:p>
            <a:pPr algn="ctr"/>
            <a:r>
              <a:rPr lang="el-GR" sz="2400" dirty="0"/>
              <a:t>ΣΕΕ – ΠΕ02 ΠΕΚΕΣ Θεσσαλίας</a:t>
            </a:r>
          </a:p>
        </p:txBody>
      </p:sp>
    </p:spTree>
    <p:extLst>
      <p:ext uri="{BB962C8B-B14F-4D97-AF65-F5344CB8AC3E}">
        <p14:creationId xmlns:p14="http://schemas.microsoft.com/office/powerpoint/2010/main" val="341917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72281" y="156518"/>
            <a:ext cx="9830743" cy="1070919"/>
          </a:xfrm>
        </p:spPr>
        <p:txBody>
          <a:bodyPr>
            <a:noAutofit/>
          </a:bodyPr>
          <a:lstStyle/>
          <a:p>
            <a:br>
              <a:rPr lang="el-GR" sz="3200" b="1" dirty="0"/>
            </a:br>
            <a:r>
              <a:rPr lang="el-GR" sz="3200" b="1" dirty="0"/>
              <a:t>Ας δούμε τα εργαλεία: Σύγχρονη </a:t>
            </a:r>
            <a:br>
              <a:rPr lang="en-US" sz="3200" b="1" dirty="0"/>
            </a:br>
            <a:r>
              <a:rPr lang="el-GR" sz="3200" b="1" dirty="0"/>
              <a:t>Η πλατφόρμα </a:t>
            </a:r>
            <a:r>
              <a:rPr lang="en-US" sz="3200" b="1" dirty="0" err="1"/>
              <a:t>webex</a:t>
            </a:r>
            <a:r>
              <a:rPr lang="en-US" sz="3200" b="1" dirty="0"/>
              <a:t> </a:t>
            </a:r>
            <a:br>
              <a:rPr lang="el-GR" sz="3200" b="1" dirty="0"/>
            </a:br>
            <a:endParaRPr lang="el-GR" sz="32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1905" y="1500467"/>
            <a:ext cx="9083841" cy="520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01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84311" y="133865"/>
            <a:ext cx="10018714" cy="706395"/>
          </a:xfrm>
        </p:spPr>
        <p:txBody>
          <a:bodyPr/>
          <a:lstStyle/>
          <a:p>
            <a:r>
              <a:rPr lang="el-GR" b="1" dirty="0"/>
              <a:t>Μερικές πρακτικές συμβουλές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84311" y="1013254"/>
            <a:ext cx="10018714" cy="5255741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Προσέχουμε τι έχουμε στην επιφάνεια εργασίας, γιατί τα βλέπουν οι μαθητές και οι γονείς </a:t>
            </a:r>
          </a:p>
          <a:p>
            <a:r>
              <a:rPr lang="el-GR" dirty="0"/>
              <a:t>Ζητούμε από τα παιδιά να συμφωνήσουν σε κανόνες, πριν την έναρξη του πρώτου μαθήματος </a:t>
            </a:r>
          </a:p>
          <a:p>
            <a:r>
              <a:rPr lang="el-GR" dirty="0"/>
              <a:t>Η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απενεργοποίηση της κάμερας</a:t>
            </a:r>
            <a:r>
              <a:rPr lang="el-GR" dirty="0"/>
              <a:t> είναι και λειτουργική για την παρουσίαση – διαμοιρασμός πληροφορίας- και δεοντολογική – δε φαίνονται τα πρόσωπα των παιδιών </a:t>
            </a:r>
          </a:p>
          <a:p>
            <a:r>
              <a:rPr lang="el-GR" dirty="0"/>
              <a:t>Τα μικρόφωνα δεν ανοίγουν από τα παιδιά χωρίς την άδειά σας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chat –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«χεράκι» )  </a:t>
            </a:r>
          </a:p>
          <a:p>
            <a:r>
              <a:rPr lang="el-GR" dirty="0"/>
              <a:t>Αν έχει κάποιος/α ανοικτό μικρόφωνο μπορείτε να το κλείσετε και εσείς, αλλά και αυτός/ή μπορεί να το ανοίξει μόνος του -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Δεν ελέγχεται από τον διαχειριστή αυτό, δηλαδή από σας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l-GR" dirty="0"/>
              <a:t>Αν έχουμε κάποιον/α μαθητή/</a:t>
            </a:r>
            <a:r>
              <a:rPr lang="el-GR" dirty="0" err="1"/>
              <a:t>τρια</a:t>
            </a:r>
            <a:r>
              <a:rPr lang="el-GR" dirty="0"/>
              <a:t> που το ανοίγει και μιλάει παρ’ όλες τις συστάσεις,  απλώς  τον/την «περνάμε» στην αίθουσα αναμονής,  στο </a:t>
            </a:r>
            <a:r>
              <a:rPr lang="el-GR" dirty="0" err="1"/>
              <a:t>lobby</a:t>
            </a:r>
            <a:r>
              <a:rPr lang="el-G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01311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8771" y="1011197"/>
            <a:ext cx="9125611" cy="5569527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2380734" y="57090"/>
            <a:ext cx="86250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/>
              <a:t>Ηλεκτρονική σχολική τάξη (</a:t>
            </a:r>
            <a:r>
              <a:rPr lang="en-US" sz="2800" b="1" dirty="0"/>
              <a:t>e-class</a:t>
            </a:r>
            <a:r>
              <a:rPr lang="en-US" dirty="0"/>
              <a:t>)</a:t>
            </a:r>
            <a:endParaRPr lang="el-GR" dirty="0"/>
          </a:p>
          <a:p>
            <a:pPr algn="ctr"/>
            <a:r>
              <a:rPr lang="el-GR" sz="2800" b="1" dirty="0"/>
              <a:t>Ασύγχρονη </a:t>
            </a:r>
            <a:r>
              <a:rPr lang="en-US" sz="2800" b="1" dirty="0"/>
              <a:t> 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3733257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98242" y="189868"/>
            <a:ext cx="10145279" cy="884382"/>
          </a:xfrm>
        </p:spPr>
        <p:txBody>
          <a:bodyPr/>
          <a:lstStyle/>
          <a:p>
            <a:r>
              <a:rPr lang="el-GR" b="1" dirty="0"/>
              <a:t>Ηλεκτρονική σχολική τάξη (</a:t>
            </a:r>
            <a:r>
              <a:rPr lang="en-US" b="1" dirty="0"/>
              <a:t>e-class) 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3325" y="1074250"/>
            <a:ext cx="9090417" cy="5163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7EDADA-29DA-4E42-8248-6AC5BFC05C1B}"/>
              </a:ext>
            </a:extLst>
          </p:cNvPr>
          <p:cNvSpPr txBox="1"/>
          <p:nvPr/>
        </p:nvSpPr>
        <p:spPr>
          <a:xfrm>
            <a:off x="7045154" y="3547211"/>
            <a:ext cx="4208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Αναλυτικότερες πληροφορίες </a:t>
            </a:r>
            <a:endParaRPr lang="en-US" b="1" dirty="0"/>
          </a:p>
          <a:p>
            <a:r>
              <a:rPr lang="en-US" dirty="0">
                <a:hlinkClick r:id="rId3"/>
              </a:rPr>
              <a:t>https://docs.openeclass.org/el:teacher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278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F643A45-1427-467F-BF0C-AAA9A1EEE934}"/>
              </a:ext>
            </a:extLst>
          </p:cNvPr>
          <p:cNvSpPr txBox="1"/>
          <p:nvPr/>
        </p:nvSpPr>
        <p:spPr>
          <a:xfrm>
            <a:off x="1574334" y="92279"/>
            <a:ext cx="9160778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Ασκήσεις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000" baseline="-25000" dirty="0"/>
              <a:t>Για να δημιουργήσετε μια άσκηση επιλέξτε το σύνδεσμο “Νέα άσκηση" - συμπληρώστε τις παραμέτρους</a:t>
            </a:r>
            <a:r>
              <a:rPr lang="en-US" sz="2000" baseline="-25000" dirty="0"/>
              <a:t> </a:t>
            </a:r>
            <a:r>
              <a:rPr lang="el-GR" sz="2000" baseline="-25000" dirty="0"/>
              <a:t>της άσκησης:</a:t>
            </a:r>
            <a:endParaRPr lang="en-US" sz="2000" baseline="-25000" dirty="0"/>
          </a:p>
          <a:p>
            <a:endParaRPr lang="en-US" sz="2000" baseline="-25000" dirty="0"/>
          </a:p>
          <a:p>
            <a:pPr marL="285750" indent="-285750">
              <a:buFont typeface="Corbel" panose="020B0503020204020204" pitchFamily="34" charset="0"/>
              <a:buChar char="₋"/>
            </a:pPr>
            <a:r>
              <a:rPr lang="el-GR" sz="2000" b="1" baseline="-25000" dirty="0"/>
              <a:t>Όνομα άσκησης: </a:t>
            </a:r>
            <a:r>
              <a:rPr lang="el-GR" sz="2000" baseline="-25000" dirty="0"/>
              <a:t>θα πρέπει να εισάγετε το όνομα της άσκησης.</a:t>
            </a:r>
            <a:endParaRPr lang="en-US" sz="2000" baseline="-25000" dirty="0"/>
          </a:p>
          <a:p>
            <a:pPr marL="285750" indent="-285750">
              <a:buFont typeface="Corbel" panose="020B0503020204020204" pitchFamily="34" charset="0"/>
              <a:buChar char="₋"/>
            </a:pPr>
            <a:r>
              <a:rPr lang="el-GR" sz="2000" b="1" baseline="-25000" dirty="0"/>
              <a:t>Περιγραφή άσκησης: </a:t>
            </a:r>
            <a:r>
              <a:rPr lang="el-GR" sz="2000" baseline="-25000" dirty="0"/>
              <a:t>συμπληρώστε μια σύντομη περιγραφή για την άσκηση σας.</a:t>
            </a:r>
            <a:endParaRPr lang="en-US" sz="2000" baseline="-25000" dirty="0"/>
          </a:p>
          <a:p>
            <a:pPr marL="285750" indent="-285750">
              <a:buFont typeface="Corbel" panose="020B0503020204020204" pitchFamily="34" charset="0"/>
              <a:buChar char="₋"/>
            </a:pPr>
            <a:r>
              <a:rPr lang="el-GR" sz="2000" b="1" baseline="-25000" dirty="0"/>
              <a:t>Τύπος ασκήσεων:</a:t>
            </a:r>
            <a:r>
              <a:rPr lang="el-GR" sz="2000" baseline="-25000" dirty="0"/>
              <a:t> προσδιορίστε εάν οι ερωτήσεις της άσκησης θα εμφανίζονται όλες σε μια σελίδα ή θα εμφανίζεται μια ερώτηση ανά σελίδα.</a:t>
            </a:r>
            <a:endParaRPr lang="en-US" sz="2000" baseline="-25000" dirty="0"/>
          </a:p>
          <a:p>
            <a:pPr marL="285750" indent="-285750">
              <a:buFont typeface="Corbel" panose="020B0503020204020204" pitchFamily="34" charset="0"/>
              <a:buChar char="₋"/>
            </a:pPr>
            <a:r>
              <a:rPr lang="el-GR" sz="2000" b="1" baseline="-25000" dirty="0"/>
              <a:t>Έναρξη-Λήξη:</a:t>
            </a:r>
            <a:r>
              <a:rPr lang="el-GR" sz="2000" baseline="-25000" dirty="0"/>
              <a:t> προσδιορίστε την ημερομηνία έναρξης ισχύος της συγκεκριμένης άσκησης αλλά και την ημερομηνία λήξης της. (καλύτερα να το ενεργοποιήσετε μόνο για διαγωνίσματα).</a:t>
            </a:r>
            <a:endParaRPr lang="en-US" sz="2000" baseline="-25000" dirty="0"/>
          </a:p>
          <a:p>
            <a:pPr marL="285750" indent="-285750">
              <a:buFont typeface="Corbel" panose="020B0503020204020204" pitchFamily="34" charset="0"/>
              <a:buChar char="₋"/>
            </a:pPr>
            <a:r>
              <a:rPr lang="el-GR" sz="2000" b="1" baseline="-25000" dirty="0"/>
              <a:t>Προσωρινή αποθήκευση</a:t>
            </a:r>
            <a:r>
              <a:rPr lang="el-GR" sz="2000" baseline="-25000" dirty="0"/>
              <a:t>: ενεργοποιήστε- απενεργοποιήσετε την προσωρινή αποθήκευση σε μια άσκηση.</a:t>
            </a:r>
            <a:endParaRPr lang="en-US" sz="2000" baseline="-25000" dirty="0"/>
          </a:p>
          <a:p>
            <a:pPr marL="285750" indent="-285750">
              <a:buFont typeface="Corbel" panose="020B0503020204020204" pitchFamily="34" charset="0"/>
              <a:buChar char="₋"/>
            </a:pPr>
            <a:r>
              <a:rPr lang="el-GR" sz="2000" b="1" baseline="-25000" dirty="0"/>
              <a:t>Χρονικός περιορισμός: </a:t>
            </a:r>
            <a:r>
              <a:rPr lang="el-GR" sz="2000" baseline="-25000" dirty="0"/>
              <a:t>επιλέξτε εάν επιθυμείτε να θέσετε χρονικά όρια στην ολοκλήρωση από τους εκπαιδευόμενους της άσκησης σας.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90301C3-48E9-455C-9D91-C16340347E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395" y="2957120"/>
            <a:ext cx="6730767" cy="345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98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CA9D58A5-4F91-4AFD-825B-15BB35C39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299" y="2887381"/>
            <a:ext cx="4230716" cy="2880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41A326-6B0E-4C1A-9724-8EEF605F1BCD}"/>
              </a:ext>
            </a:extLst>
          </p:cNvPr>
          <p:cNvSpPr txBox="1"/>
          <p:nvPr/>
        </p:nvSpPr>
        <p:spPr>
          <a:xfrm>
            <a:off x="2072081" y="209725"/>
            <a:ext cx="89007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Για να δημιουργήσετε μια νέα ερώτηση απλά πατήστε το σύνδεσμο “Νέα ερώτηση". Στην συνέχεια επιλέξτε την κατηγορία στην οποία θα ανήκει η ερώτηση σας. Εισάγετε το όνομα της ερώτησης και αν επιθυμείτε ένα προαιρετικό σχόλιο. Καθορίστε τον βαθμό δυσκολίας της ερώτησης μέσω της γραμμής </a:t>
            </a:r>
            <a:r>
              <a:rPr lang="el-GR" sz="1400" dirty="0" err="1"/>
              <a:t>κϋλισης</a:t>
            </a:r>
            <a:r>
              <a:rPr lang="el-GR" sz="1400" dirty="0"/>
              <a:t>. Εάν η άσκηση σας σχετίζετε με κάποια εικόνα τότε μέσω της επιλογής “</a:t>
            </a:r>
            <a:r>
              <a:rPr lang="el-GR" sz="1400" dirty="0" err="1"/>
              <a:t>ΒτονΛε</a:t>
            </a:r>
            <a:r>
              <a:rPr lang="el-GR" sz="1400" dirty="0"/>
              <a:t>' μεταφέρετε από τον τοπικό σας δίσκο στην ερώτηση την συγκεκριμένη εικόνα. Εν συνεχεία επιλέξτε τον τύπο της ερώτησης. Οι διαθέσιμες επιλογές είναι:</a:t>
            </a:r>
          </a:p>
          <a:p>
            <a:r>
              <a:rPr lang="el-GR" sz="1400" dirty="0"/>
              <a:t>Ερωτήσεις πολλαπλής επιλογής (Πολλαπλές απαντήσεις)</a:t>
            </a:r>
          </a:p>
          <a:p>
            <a:r>
              <a:rPr lang="el-GR" sz="1400" dirty="0"/>
              <a:t>Ερωτήσεις πολλαπλής επιλογής (Μοναδική απάντηση)</a:t>
            </a:r>
          </a:p>
          <a:p>
            <a:r>
              <a:rPr lang="el-GR" sz="1400" dirty="0"/>
              <a:t>Συμπλήρωση κενών</a:t>
            </a:r>
          </a:p>
          <a:p>
            <a:r>
              <a:rPr lang="el-GR" sz="1400" dirty="0"/>
              <a:t>Ταίριασμα</a:t>
            </a:r>
          </a:p>
          <a:p>
            <a:r>
              <a:rPr lang="el-GR" sz="1400" dirty="0"/>
              <a:t>Σωστό Λάθος</a:t>
            </a:r>
          </a:p>
          <a:p>
            <a:r>
              <a:rPr lang="el-GR" sz="1400" dirty="0"/>
              <a:t>Τράπεζα ερωτήσεων</a:t>
            </a:r>
          </a:p>
          <a:p>
            <a:r>
              <a:rPr lang="el-GR" sz="1400" dirty="0"/>
              <a:t>Η διαδικασία δημιουργίας μιας νέας ερώτησης ολοκληρώνεται επιλέγοντας το σύνδεσμο "Εντάξει".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DB3568-3992-4C70-9C11-F341902EB4D2}"/>
              </a:ext>
            </a:extLst>
          </p:cNvPr>
          <p:cNvSpPr txBox="1"/>
          <p:nvPr/>
        </p:nvSpPr>
        <p:spPr>
          <a:xfrm>
            <a:off x="2040654" y="4290316"/>
            <a:ext cx="50669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Όταν ο εκπαιδευτής έχει πλέον δημιουργήσει μια νέα άσκηση τότε του δίνεται η δυνατότητα να δει (προεπισκόπηση) τις ερωτήσεις και τις απαντήσεις της συγκεκριμένης άσκησης. Αυτό γίνεται απλά πατώντας πάνω στο όνομα της άσκησης. </a:t>
            </a:r>
          </a:p>
        </p:txBody>
      </p:sp>
    </p:spTree>
    <p:extLst>
      <p:ext uri="{BB962C8B-B14F-4D97-AF65-F5344CB8AC3E}">
        <p14:creationId xmlns:p14="http://schemas.microsoft.com/office/powerpoint/2010/main" val="1727375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6379" y="389238"/>
            <a:ext cx="9814267" cy="591065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Ηλεκτρονική σχολική τάξη (</a:t>
            </a:r>
            <a:r>
              <a:rPr lang="en-US" b="1" dirty="0"/>
              <a:t>e-me)</a:t>
            </a:r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A2F0FD-63F1-4EDE-A1CF-AB2ABB99567F}"/>
              </a:ext>
            </a:extLst>
          </p:cNvPr>
          <p:cNvSpPr txBox="1"/>
          <p:nvPr/>
        </p:nvSpPr>
        <p:spPr>
          <a:xfrm>
            <a:off x="1702965" y="1400961"/>
            <a:ext cx="776820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Video-tutorials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u="sng" dirty="0">
                <a:hlinkClick r:id="rId2"/>
              </a:rPr>
              <a:t>Πώς δημιουργώ τάξη στην e </a:t>
            </a:r>
            <a:r>
              <a:rPr lang="el-GR" u="sng" dirty="0" err="1">
                <a:hlinkClick r:id="rId2"/>
              </a:rPr>
              <a:t>me</a:t>
            </a:r>
            <a:r>
              <a:rPr lang="el-GR" u="sng" dirty="0">
                <a:hlinkClick r:id="rId2"/>
              </a:rPr>
              <a:t> ΓΙΑ ΟΛΟΥΣ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hlinkClick r:id="rId3"/>
              </a:rPr>
              <a:t>e-</a:t>
            </a:r>
            <a:r>
              <a:rPr lang="el-GR" dirty="0" err="1">
                <a:hlinkClick r:id="rId3"/>
              </a:rPr>
              <a:t>me</a:t>
            </a:r>
            <a:r>
              <a:rPr lang="el-GR" dirty="0">
                <a:hlinkClick r:id="rId3"/>
              </a:rPr>
              <a:t>: Οδηγοί χρήσης της e-</a:t>
            </a:r>
            <a:r>
              <a:rPr lang="el-GR" dirty="0" err="1">
                <a:hlinkClick r:id="rId3"/>
              </a:rPr>
              <a:t>me</a:t>
            </a:r>
            <a:r>
              <a:rPr lang="el-GR" dirty="0">
                <a:hlinkClick r:id="rId3"/>
              </a:rPr>
              <a:t> για εκπαιδευτικούς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hlinkClick r:id="rId4"/>
              </a:rPr>
              <a:t>Δημιουργώ ασκήσεις και περιεχόμενο στην e </a:t>
            </a:r>
            <a:r>
              <a:rPr lang="el-GR" dirty="0" err="1">
                <a:hlinkClick r:id="rId4"/>
              </a:rPr>
              <a:t>me</a:t>
            </a:r>
            <a:endParaRPr lang="el-GR" dirty="0">
              <a:hlinkClick r:id="rId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hlinkClick r:id="rId5"/>
              </a:rPr>
              <a:t>E </a:t>
            </a:r>
            <a:r>
              <a:rPr lang="el-GR" dirty="0" err="1">
                <a:hlinkClick r:id="rId5"/>
              </a:rPr>
              <a:t>me</a:t>
            </a:r>
            <a:r>
              <a:rPr lang="el-GR" dirty="0">
                <a:hlinkClick r:id="rId5"/>
              </a:rPr>
              <a:t>, επικοινωνία με τους μαθητές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hlinkClick r:id="rId6"/>
              </a:rPr>
              <a:t>07Β. e-</a:t>
            </a:r>
            <a:r>
              <a:rPr lang="el-GR" dirty="0" err="1">
                <a:hlinkClick r:id="rId6"/>
              </a:rPr>
              <a:t>me</a:t>
            </a:r>
            <a:r>
              <a:rPr lang="el-GR" dirty="0">
                <a:hlinkClick r:id="rId6"/>
              </a:rPr>
              <a:t> - Κυψέλες #2 (δημιουργία – αξιοποίηση Κυψέλης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E me, </a:t>
            </a:r>
            <a:r>
              <a:rPr lang="el-GR" dirty="0">
                <a:hlinkClick r:id="rId7"/>
              </a:rPr>
              <a:t>διαμοιρασμός αρχείων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12A974C-25EE-46B9-9C0B-2519FDC01D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2763" y="2815753"/>
            <a:ext cx="3971380" cy="383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04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85811" y="298621"/>
            <a:ext cx="10018714" cy="912091"/>
          </a:xfrm>
        </p:spPr>
        <p:txBody>
          <a:bodyPr>
            <a:normAutofit/>
          </a:bodyPr>
          <a:lstStyle/>
          <a:p>
            <a:r>
              <a:rPr lang="el-GR" b="1" dirty="0"/>
              <a:t>Τι μπορώ να κάνω διδακτικά στη σύγχρονη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85811" y="1324544"/>
            <a:ext cx="10018712" cy="4470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l-GR" b="1" dirty="0"/>
          </a:p>
          <a:p>
            <a:r>
              <a:rPr lang="el-GR" dirty="0"/>
              <a:t>Η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σύγχρονη και η ασύγχρονη </a:t>
            </a:r>
            <a:r>
              <a:rPr lang="el-GR" dirty="0"/>
              <a:t>χρειάζεται να λειτουργούν παράλληλα, δηλαδή: </a:t>
            </a:r>
          </a:p>
          <a:p>
            <a:r>
              <a:rPr lang="el-GR" dirty="0"/>
              <a:t>Αναθέτουμε εργασία, τεστ, κριτήριο, κ.λπ. στην ασύγχρονη και το συζητάμε με τους / τις μαθητές/ </a:t>
            </a:r>
            <a:r>
              <a:rPr lang="el-GR" dirty="0" err="1"/>
              <a:t>τριες</a:t>
            </a:r>
            <a:r>
              <a:rPr lang="el-GR" dirty="0"/>
              <a:t> στην σύγχρονη </a:t>
            </a:r>
          </a:p>
          <a:p>
            <a:r>
              <a:rPr lang="el-GR" dirty="0"/>
              <a:t>Τι χρειάζεται να προσέξουμε: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Τη διατήρηση του ενδιαφέροντος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Την αφήγηση / τον μονόλογό μας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Την ποσότητα της πληροφορίας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Την ποικιλία των δραστηριοτήτων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Τη διαρκή διατήρηση της επικοινωνίας (π.χ. τυχαίες ερωτήσεις στα παιδιά για να διαπιστώσουμε εάν συμμετέχουν), καθώς απουσιάζει η οπτική επαφή.  </a:t>
            </a:r>
          </a:p>
        </p:txBody>
      </p:sp>
    </p:spTree>
    <p:extLst>
      <p:ext uri="{BB962C8B-B14F-4D97-AF65-F5344CB8AC3E}">
        <p14:creationId xmlns:p14="http://schemas.microsoft.com/office/powerpoint/2010/main" val="620998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58452" y="100914"/>
            <a:ext cx="10018714" cy="949036"/>
          </a:xfrm>
        </p:spPr>
        <p:txBody>
          <a:bodyPr/>
          <a:lstStyle/>
          <a:p>
            <a:r>
              <a:rPr lang="el-GR" b="1" dirty="0"/>
              <a:t>Επίσης 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58452" y="1049950"/>
            <a:ext cx="9944571" cy="5194331"/>
          </a:xfrm>
        </p:spPr>
        <p:txBody>
          <a:bodyPr>
            <a:normAutofit/>
          </a:bodyPr>
          <a:lstStyle/>
          <a:p>
            <a:r>
              <a:rPr lang="el-GR" dirty="0"/>
              <a:t>Επαναληπτικές δραστηριότητες</a:t>
            </a:r>
          </a:p>
          <a:p>
            <a:r>
              <a:rPr lang="el-GR" dirty="0"/>
              <a:t>Για τη μείωση της επιβάρυνσης των διδασκόντων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Ανταλλαγή διδακτικού ή άλλου υλικού μεταξύ συναδέλφων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Ανταλλαγή καλών πρακτικών (περισσότερο ίσως από ποτέ είναι απαραίτητη η επικοινωνία και η επαφή μεταξύ μας)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Αξιοποίηση των ψηφιακών εργαλείων και στην κατεύθυνση αυτή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</a:rPr>
              <a:t>(π.χ. επικοινωνία μέσω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webex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</a:rPr>
              <a:t>-υποστηρίζουμε ταυτόχρονα και τον ψηφιακό </a:t>
            </a:r>
            <a:r>
              <a:rPr lang="el-GR" i="1" dirty="0" err="1">
                <a:solidFill>
                  <a:schemeClr val="accent1">
                    <a:lumMod val="75000"/>
                  </a:schemeClr>
                </a:solidFill>
              </a:rPr>
              <a:t>γραμματισμό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</a:rPr>
              <a:t> μας) </a:t>
            </a:r>
          </a:p>
          <a:p>
            <a:r>
              <a:rPr lang="el-GR" dirty="0"/>
              <a:t>Συναισθηματική ενδυνάμωση μαθητών/τριών </a:t>
            </a:r>
          </a:p>
          <a:p>
            <a:r>
              <a:rPr lang="el-GR" dirty="0"/>
              <a:t>Προτάσεις δημιουργικής αξιοποίησης του χρόνου τους (παραδείγματα στη συνέχεια) </a:t>
            </a:r>
          </a:p>
        </p:txBody>
      </p:sp>
    </p:spTree>
    <p:extLst>
      <p:ext uri="{BB962C8B-B14F-4D97-AF65-F5344CB8AC3E}">
        <p14:creationId xmlns:p14="http://schemas.microsoft.com/office/powerpoint/2010/main" val="3570348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3999" y="94674"/>
            <a:ext cx="9895897" cy="736600"/>
          </a:xfrm>
        </p:spPr>
        <p:txBody>
          <a:bodyPr/>
          <a:lstStyle/>
          <a:p>
            <a:r>
              <a:rPr lang="el-GR" b="1" dirty="0"/>
              <a:t>Ακόμη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40873" y="831274"/>
            <a:ext cx="10418618" cy="579119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200" dirty="0"/>
              <a:t>Με δεδομένο ότι: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</a:rPr>
              <a:t>Στόχος δεν είναι η κάλυψη της διδακτέας ύλης</a:t>
            </a:r>
            <a:r>
              <a:rPr lang="el-GR" sz="2200" dirty="0"/>
              <a:t>, αλλά η συνέχιση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</a:rPr>
              <a:t>της επαφής των μαθητών με τη μαθησιακή διαδικασία</a:t>
            </a:r>
            <a:r>
              <a:rPr lang="el-GR" sz="2200" dirty="0"/>
              <a:t>, αναδύεται το ερώτημα: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200" i="1" dirty="0"/>
              <a:t>Τι είδους επαναλήψεις είναι αποδοτικές και κατάλληλες στο πλαίσιο της </a:t>
            </a:r>
            <a:r>
              <a:rPr lang="el-GR" sz="2200" i="1" dirty="0" err="1"/>
              <a:t>τηλεκπαίδευσης</a:t>
            </a:r>
            <a:r>
              <a:rPr lang="el-GR" sz="2200" i="1" dirty="0"/>
              <a:t>;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sz="2200" dirty="0"/>
              <a:t>όχι της κλασικής μορφής π.χ. διαβάστε συγκεκριμένες σελίδες και απαντήστε σε τεστ (</a:t>
            </a:r>
            <a:r>
              <a:rPr lang="el-GR" sz="2200" i="1" dirty="0"/>
              <a:t>οι μαθητές μπορούν να έχουν ανοιχτό το βιβλίο</a:t>
            </a:r>
            <a:r>
              <a:rPr lang="en-US" sz="2200" i="1" dirty="0"/>
              <a:t> </a:t>
            </a:r>
            <a:r>
              <a:rPr lang="el-GR" sz="2200" i="1" dirty="0"/>
              <a:t>ή να κάνουν αναζήτηση στο </a:t>
            </a:r>
            <a:r>
              <a:rPr lang="en-US" sz="2200" i="1" dirty="0"/>
              <a:t>internet </a:t>
            </a:r>
            <a:r>
              <a:rPr lang="el-GR" sz="2200" i="1" dirty="0"/>
              <a:t>και να μας δώσουν με </a:t>
            </a:r>
            <a:r>
              <a:rPr lang="en-US" sz="2200" i="1" dirty="0"/>
              <a:t>copy-paste </a:t>
            </a:r>
            <a:r>
              <a:rPr lang="el-GR" sz="2200" i="1" dirty="0"/>
              <a:t>τις απαντήσεις, είναι μονότονες</a:t>
            </a:r>
            <a:r>
              <a:rPr lang="el-GR" sz="2200" dirty="0"/>
              <a:t>), αν και δεν τις αποκλείουμε εντελώς, ωστόσο είναι αποδοτικότερες πολλαπλά αυτές: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sz="2200" dirty="0"/>
              <a:t>της λογικής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</a:rPr>
              <a:t>μικρών εργασιών </a:t>
            </a:r>
            <a:r>
              <a:rPr lang="el-GR" sz="2200" dirty="0"/>
              <a:t>πάνω σε ήδη διδαγμένες ενότητες με τη μορφή της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200" dirty="0"/>
              <a:t>εμπέδωσης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200" dirty="0"/>
              <a:t>σύνθεσης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200" dirty="0"/>
              <a:t>δημιουργικής ενασχόλησης με διδακτικό υλικό</a:t>
            </a:r>
          </a:p>
        </p:txBody>
      </p:sp>
    </p:spTree>
    <p:extLst>
      <p:ext uri="{BB962C8B-B14F-4D97-AF65-F5344CB8AC3E}">
        <p14:creationId xmlns:p14="http://schemas.microsoft.com/office/powerpoint/2010/main" val="341393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69989" y="238308"/>
            <a:ext cx="8968871" cy="643142"/>
          </a:xfrm>
        </p:spPr>
        <p:txBody>
          <a:bodyPr>
            <a:normAutofit/>
          </a:bodyPr>
          <a:lstStyle/>
          <a:p>
            <a:r>
              <a:rPr lang="el-GR" sz="3200" b="1" dirty="0"/>
              <a:t>Το νέο πλαίσιο όπως έχει διαμορφωθεί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73427" y="999964"/>
            <a:ext cx="10495005" cy="5153701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Πρόκειται για </a:t>
            </a:r>
            <a:r>
              <a:rPr lang="el-GR" dirty="0" err="1"/>
              <a:t>τηλεκπαίδευση</a:t>
            </a:r>
            <a:r>
              <a:rPr lang="el-GR" dirty="0"/>
              <a:t> που αξιοποιεί δύο μορφές </a:t>
            </a:r>
          </a:p>
          <a:p>
            <a:pPr lvl="1"/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Σύγχρονη </a:t>
            </a:r>
          </a:p>
          <a:p>
            <a:pPr lvl="1"/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Ασύγχρονη </a:t>
            </a:r>
          </a:p>
          <a:p>
            <a:r>
              <a:rPr lang="el-GR" dirty="0"/>
              <a:t>Μέσω εγκεκριμένων – προτεινόμενων εργαλείων, όπως: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Webex</a:t>
            </a:r>
            <a:r>
              <a:rPr lang="en-US" dirty="0"/>
              <a:t> (</a:t>
            </a:r>
            <a:r>
              <a:rPr lang="el-GR" dirty="0"/>
              <a:t>για σύγχρονη)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E-class </a:t>
            </a:r>
            <a:r>
              <a:rPr lang="el-GR" dirty="0"/>
              <a:t>και </a:t>
            </a:r>
            <a:r>
              <a:rPr lang="en-US" dirty="0"/>
              <a:t> e-me </a:t>
            </a:r>
            <a:r>
              <a:rPr lang="el-GR" dirty="0"/>
              <a:t>για ασύγχρονη, με δυνατότητα εναλλακτικής αξιοποίησης και άλλων εργαλείων, π.χ.  </a:t>
            </a:r>
            <a:r>
              <a:rPr lang="en-US" dirty="0"/>
              <a:t>Edmodo </a:t>
            </a:r>
            <a:endParaRPr lang="el-GR" dirty="0"/>
          </a:p>
          <a:p>
            <a:r>
              <a:rPr lang="el-GR" dirty="0"/>
              <a:t>Εγείρει προβληματισμούς για όσα μπορεί να προκληθούν από  τα νέα δεδομένα (π.χ. ένταση των ανισοτήτων, απουσία ορίων μεταξύ δημόσιου – ιδιωτικού/ εργασιακού – προσωπικού χρόνου, κ.λπ. ), ωστόσο: </a:t>
            </a:r>
          </a:p>
          <a:p>
            <a:r>
              <a:rPr lang="el-GR" dirty="0"/>
              <a:t>Θα χρειαστεί να διαχειριστούμε το πλαίσιο για να μην αποκοπούν οι μαθητές/ </a:t>
            </a:r>
            <a:r>
              <a:rPr lang="el-GR" dirty="0" err="1"/>
              <a:t>τριες</a:t>
            </a:r>
            <a:r>
              <a:rPr lang="el-GR" dirty="0"/>
              <a:t> από τη μαθησιακή διαδικασία που θα εντείνει περισσότερο τις ανισότητες  </a:t>
            </a:r>
          </a:p>
        </p:txBody>
      </p:sp>
    </p:spTree>
    <p:extLst>
      <p:ext uri="{BB962C8B-B14F-4D97-AF65-F5344CB8AC3E}">
        <p14:creationId xmlns:p14="http://schemas.microsoft.com/office/powerpoint/2010/main" val="984018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717BD9-4A11-4E27-831C-CDFE0E9D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074" y="307110"/>
            <a:ext cx="9886660" cy="838200"/>
          </a:xfrm>
        </p:spPr>
        <p:txBody>
          <a:bodyPr/>
          <a:lstStyle/>
          <a:p>
            <a:r>
              <a:rPr lang="el-GR" b="1" dirty="0"/>
              <a:t>Με άλλα λόγια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A41E18-8A51-49E1-94A4-1A76D3B37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181" y="1219200"/>
            <a:ext cx="9688945" cy="51354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dirty="0"/>
              <a:t>Επιλέγουμε κομβικές ενότητες της μέχρι σήμερα διδαγμένης ύλης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dirty="0"/>
              <a:t>Φτιάχνουμε ένα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χρονοδιάγραμμα εξ αποστάσεως μαθημάτων</a:t>
            </a:r>
            <a:r>
              <a:rPr lang="el-GR" dirty="0"/>
              <a:t>, σε ορίζοντα δύο ή τεσσάρων εβδομάδων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dirty="0"/>
              <a:t>Δεν ακολουθούμε τη γραμμική λογική (ή τη λογική των σελίδων)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dirty="0"/>
              <a:t>Ετοιμάζουμε  το διδακτικό υλικό, ώστε να είναι κατάλληλο για δύο μορφές διδασκαλίας. Ενδεικτικά: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sz="2400" dirty="0">
                <a:solidFill>
                  <a:srgbClr val="7030A0"/>
                </a:solidFill>
              </a:rPr>
              <a:t>σύγχρονες συνεδρίες </a:t>
            </a:r>
            <a:r>
              <a:rPr lang="el-GR" sz="2400" dirty="0"/>
              <a:t>(μικρότερη αναλογία διδακτικού χρόνου)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sz="2400" dirty="0">
                <a:solidFill>
                  <a:srgbClr val="7030A0"/>
                </a:solidFill>
              </a:rPr>
              <a:t>ασύγχρονες δραστηριότητες </a:t>
            </a:r>
            <a:r>
              <a:rPr lang="el-GR" sz="2400" dirty="0"/>
              <a:t>(μεγαλύτερη αναλογία του συνολικού διδακτικού χρόνου)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5737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717BD9-4A11-4E27-831C-CDFE0E9D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042" y="93113"/>
            <a:ext cx="9855709" cy="65902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4000" b="1" dirty="0"/>
              <a:t>Παραδείγματα</a:t>
            </a:r>
            <a:endParaRPr lang="el-GR" sz="24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A41E18-8A51-49E1-94A4-1A76D3B37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442" y="910926"/>
            <a:ext cx="10459558" cy="56803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000" dirty="0"/>
              <a:t>Αρχαία Ελληνικά Γ΄ Γυμνασίου (1 από 2)</a:t>
            </a:r>
            <a:endParaRPr lang="en-US" sz="20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sz="1600" dirty="0"/>
              <a:t>Επιλέγουμε ενότητες που έχουμε ήδη διδάξει </a:t>
            </a:r>
            <a:r>
              <a:rPr lang="el-GR" sz="1600" b="1" dirty="0">
                <a:solidFill>
                  <a:srgbClr val="7030A0"/>
                </a:solidFill>
              </a:rPr>
              <a:t>π.χ. Ευριπίδη Ελένη, Α΄ Επεισόδιο</a:t>
            </a:r>
            <a:r>
              <a:rPr lang="en-US" sz="1600" b="1" dirty="0">
                <a:solidFill>
                  <a:srgbClr val="7030A0"/>
                </a:solidFill>
              </a:rPr>
              <a:t> </a:t>
            </a:r>
            <a:r>
              <a:rPr lang="el-GR" sz="1600" b="1" dirty="0" err="1">
                <a:solidFill>
                  <a:srgbClr val="7030A0"/>
                </a:solidFill>
              </a:rPr>
              <a:t>Στ</a:t>
            </a:r>
            <a:r>
              <a:rPr lang="el-GR" sz="1600" b="1" dirty="0">
                <a:solidFill>
                  <a:srgbClr val="7030A0"/>
                </a:solidFill>
              </a:rPr>
              <a:t>. 437-575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000" dirty="0"/>
              <a:t>Ξεκινάμε με μια </a:t>
            </a:r>
            <a:r>
              <a:rPr lang="el-GR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σύγχρονη συνεδρία </a:t>
            </a:r>
            <a:r>
              <a:rPr lang="el-GR" sz="2000" dirty="0"/>
              <a:t>στην οποία:</a:t>
            </a:r>
            <a:endParaRPr lang="en-US" sz="20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sz="1600" dirty="0"/>
              <a:t>θυμόμαστε με τα παιδιά το περιεχόμενο της ενότητας</a:t>
            </a:r>
            <a:endParaRPr lang="en-US" sz="16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sz="1600" dirty="0"/>
              <a:t>τους δίνουμε επιπλέον υλικό</a:t>
            </a:r>
            <a:endParaRPr lang="en-US" sz="16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sz="1600" dirty="0"/>
              <a:t>τους δίνουμε δραστηριότητες (ατομικές ή ομάδες)</a:t>
            </a:r>
            <a:endParaRPr lang="en-US" sz="16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sz="1600" dirty="0"/>
              <a:t>εξηγούμε τις δραστηριότητες των ασύγχρονων δραστηριοτήτων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000" dirty="0"/>
              <a:t>Δίνουμε π.χ. περιθώριο ενός διήμερου- τριημέρου, για να δουλέψουν τα παιδιά</a:t>
            </a:r>
            <a:endParaRPr lang="en-US" sz="20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sz="1600" dirty="0"/>
              <a:t>Στο διάστημα αυτό υποστηρίζουμε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000" dirty="0"/>
              <a:t>Ολοκληρώνουμε με </a:t>
            </a:r>
            <a:r>
              <a:rPr lang="el-GR" sz="2000" dirty="0">
                <a:solidFill>
                  <a:srgbClr val="7030A0"/>
                </a:solidFill>
              </a:rPr>
              <a:t>δεύτερη </a:t>
            </a:r>
            <a:r>
              <a:rPr lang="el-GR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σύγχρονη συνεδρία </a:t>
            </a:r>
            <a:r>
              <a:rPr lang="el-GR" sz="2000" dirty="0"/>
              <a:t>στην οποία: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sz="1600" dirty="0"/>
              <a:t>… κάνουμε με τα παιδιά ανακεφαλαίωση και απολογισμό του τι μάθαμε επιπλέον</a:t>
            </a:r>
          </a:p>
        </p:txBody>
      </p:sp>
    </p:spTree>
    <p:extLst>
      <p:ext uri="{BB962C8B-B14F-4D97-AF65-F5344CB8AC3E}">
        <p14:creationId xmlns:p14="http://schemas.microsoft.com/office/powerpoint/2010/main" val="681693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64042" y="166816"/>
            <a:ext cx="9723651" cy="665206"/>
          </a:xfrm>
        </p:spPr>
        <p:txBody>
          <a:bodyPr>
            <a:normAutofit/>
          </a:bodyPr>
          <a:lstStyle/>
          <a:p>
            <a:r>
              <a:rPr lang="el-GR" sz="3200" b="1" dirty="0"/>
              <a:t>Ή μπορεί να γίνει αυτό και αντίστροφα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64042" y="1090419"/>
            <a:ext cx="9806028" cy="52639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000" dirty="0"/>
              <a:t>Ξεκινάμε με </a:t>
            </a:r>
            <a:r>
              <a:rPr lang="el-GR" sz="2000" dirty="0">
                <a:solidFill>
                  <a:srgbClr val="7030A0"/>
                </a:solidFill>
              </a:rPr>
              <a:t>ασύγχρονη </a:t>
            </a:r>
            <a:r>
              <a:rPr lang="el-GR" sz="2000" dirty="0"/>
              <a:t>: Έχουμε αναρτήσει π.χ. στο  </a:t>
            </a:r>
            <a:r>
              <a:rPr lang="en-US" sz="2000" dirty="0"/>
              <a:t>e-class, </a:t>
            </a:r>
            <a:r>
              <a:rPr lang="el-GR" sz="2000" dirty="0"/>
              <a:t>δραστηριότητες/ ερωτήσεις/ φύλλα εργασίας και υλικό για την ανακεφαλαίωση, εξάσκηση, εμπέδωση της ενότητας (ατομικά όλα αυτά ή σε ομάδες)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000" dirty="0"/>
              <a:t>Δίνουμε π.χ. περιθώριο ενός διήμερου- τριημέρου , για να δουλέψουν τα παιδιά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dirty="0"/>
              <a:t>Στο διάστημα αυτό υποστηρίζουμε  με οποιονδήποτε πρόσφορο τρόπο </a:t>
            </a:r>
          </a:p>
          <a:p>
            <a:r>
              <a:rPr lang="el-GR" sz="2000" dirty="0"/>
              <a:t>Συνεχίζουμε </a:t>
            </a:r>
            <a:r>
              <a:rPr lang="el-GR" sz="2000" dirty="0">
                <a:solidFill>
                  <a:srgbClr val="7030A0"/>
                </a:solidFill>
              </a:rPr>
              <a:t>με σύγχρονη: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dirty="0"/>
              <a:t>Επαναλαμβάνουμε το περιεχόμενο της ενότητας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dirty="0"/>
              <a:t>Οι μαθητές/ </a:t>
            </a:r>
            <a:r>
              <a:rPr lang="el-GR" dirty="0" err="1"/>
              <a:t>τριες</a:t>
            </a:r>
            <a:r>
              <a:rPr lang="el-GR" dirty="0"/>
              <a:t> παρουσιάζουν τις εργασίες- δραστηριότητες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dirty="0"/>
              <a:t>Έτσι υπάρχει μεγαλύτερη </a:t>
            </a:r>
            <a:r>
              <a:rPr lang="el-GR" dirty="0" err="1"/>
              <a:t>διάδραση</a:t>
            </a:r>
            <a:r>
              <a:rPr lang="el-GR" dirty="0"/>
              <a:t> και μειώνεται ο μονόλογος του/της διδάσκοντα/</a:t>
            </a:r>
            <a:r>
              <a:rPr lang="el-GR" dirty="0" err="1"/>
              <a:t>ουσας</a:t>
            </a:r>
            <a:r>
              <a:rPr lang="el-GR" dirty="0"/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dirty="0"/>
              <a:t>Επιστρέφουμε  </a:t>
            </a:r>
            <a:r>
              <a:rPr lang="el-GR" dirty="0">
                <a:solidFill>
                  <a:srgbClr val="7030A0"/>
                </a:solidFill>
              </a:rPr>
              <a:t>στην ασύγχρονη </a:t>
            </a:r>
            <a:r>
              <a:rPr lang="el-GR" dirty="0"/>
              <a:t>αναρτώντας πρόσθετο υλικό </a:t>
            </a:r>
          </a:p>
          <a:p>
            <a:endParaRPr lang="el-GR" sz="2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08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717BD9-4A11-4E27-831C-CDFE0E9D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519" y="118326"/>
            <a:ext cx="9880170" cy="7219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2800" b="1" dirty="0"/>
              <a:t>Αρχαία Ελληνική Γλώσσα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A41E18-8A51-49E1-94A4-1A76D3B37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831" y="840259"/>
            <a:ext cx="10394653" cy="57417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l-GR" sz="2000" dirty="0"/>
              <a:t>Επιλέγουμε ένα κείμενο που προσφέρεται για επανάληψη </a:t>
            </a:r>
            <a:r>
              <a:rPr lang="el-GR" sz="2000" dirty="0" err="1"/>
              <a:t>γραμματικοσυντακτικών</a:t>
            </a:r>
            <a:r>
              <a:rPr lang="el-GR" sz="2000" dirty="0"/>
              <a:t> φαινομένων και λεξιλογικών ασκήσεων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l-GR" dirty="0"/>
              <a:t>Μύθοι Αισώπου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l-GR" dirty="0"/>
              <a:t>Κείμενα εκκλησιαστικά (τροπάρια)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l-GR" dirty="0"/>
              <a:t>Δίνεται η μετάφραση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l-GR" sz="2000" dirty="0"/>
              <a:t>Σε κάθε ενότητα εναλλάσσονται σύγχρονες και ασύγχρονες δράσεις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l-GR" dirty="0"/>
              <a:t>Εδώ το μοντέλο μπορεί να είναι: Ασύγχρονη </a:t>
            </a:r>
            <a:r>
              <a:rPr lang="el-GR" dirty="0">
                <a:sym typeface="Wingdings" panose="05000000000000000000" pitchFamily="2" charset="2"/>
              </a:rPr>
              <a:t> Σύγχρονη  Ασύγχρονη  Σύγχρονη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l-GR" sz="2000" b="1" dirty="0">
                <a:sym typeface="Wingdings" panose="05000000000000000000" pitchFamily="2" charset="2"/>
              </a:rPr>
              <a:t>1</a:t>
            </a:r>
            <a:r>
              <a:rPr lang="el-GR" sz="2000" b="1" baseline="30000" dirty="0">
                <a:sym typeface="Wingdings" panose="05000000000000000000" pitchFamily="2" charset="2"/>
              </a:rPr>
              <a:t>η</a:t>
            </a:r>
            <a:r>
              <a:rPr lang="el-GR" sz="2000" b="1" dirty="0">
                <a:sym typeface="Wingdings" panose="05000000000000000000" pitchFamily="2" charset="2"/>
              </a:rPr>
              <a:t> Ασύγχρονη</a:t>
            </a:r>
            <a:r>
              <a:rPr lang="el-GR" sz="2000" dirty="0">
                <a:sym typeface="Wingdings" panose="05000000000000000000" pitchFamily="2" charset="2"/>
              </a:rPr>
              <a:t>: δίνουμε στην ηλεκτρονική τάξη: κείμενα / οδηγίες μελέτης και επεξεργασίας τους καθώς και υποστηρικτικό υλικό (αν χρειάζεται)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l-GR" sz="2000" b="1" dirty="0">
                <a:sym typeface="Wingdings" panose="05000000000000000000" pitchFamily="2" charset="2"/>
              </a:rPr>
              <a:t>1</a:t>
            </a:r>
            <a:r>
              <a:rPr lang="el-GR" sz="2000" b="1" baseline="30000" dirty="0">
                <a:sym typeface="Wingdings" panose="05000000000000000000" pitchFamily="2" charset="2"/>
              </a:rPr>
              <a:t>η</a:t>
            </a:r>
            <a:r>
              <a:rPr lang="el-GR" sz="2000" b="1" dirty="0">
                <a:sym typeface="Wingdings" panose="05000000000000000000" pitchFamily="2" charset="2"/>
              </a:rPr>
              <a:t> Σύγχρονη</a:t>
            </a:r>
            <a:r>
              <a:rPr lang="el-GR" sz="2000" dirty="0">
                <a:sym typeface="Wingdings" panose="05000000000000000000" pitchFamily="2" charset="2"/>
              </a:rPr>
              <a:t>: λύνουμε απορίες, επεξεργαζόμαστε τα κείμενα, με βάση τα τρία επίπεδα προσέγγισης που ξέρουμε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l-GR" sz="2000" b="1" dirty="0">
                <a:sym typeface="Wingdings" panose="05000000000000000000" pitchFamily="2" charset="2"/>
              </a:rPr>
              <a:t>2</a:t>
            </a:r>
            <a:r>
              <a:rPr lang="el-GR" sz="2000" b="1" baseline="30000" dirty="0">
                <a:sym typeface="Wingdings" panose="05000000000000000000" pitchFamily="2" charset="2"/>
              </a:rPr>
              <a:t>η</a:t>
            </a:r>
            <a:r>
              <a:rPr lang="el-GR" sz="2000" b="1" dirty="0">
                <a:sym typeface="Wingdings" panose="05000000000000000000" pitchFamily="2" charset="2"/>
              </a:rPr>
              <a:t> Ασύγχρονη</a:t>
            </a:r>
            <a:r>
              <a:rPr lang="el-GR" sz="2000" dirty="0">
                <a:sym typeface="Wingdings" panose="05000000000000000000" pitchFamily="2" charset="2"/>
              </a:rPr>
              <a:t>: δίνουμε εργασίες πάνω στα κείμενα: ερωτήσεις κατανόησης, γλωσσικές ασκήσεις λειτουργικού χαρακτήρα, παραγωγή λόγου (σε επικοινωνιακό πλαίσιο) κ.λπ.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l-GR" sz="2000" b="1" dirty="0">
                <a:sym typeface="Wingdings" panose="05000000000000000000" pitchFamily="2" charset="2"/>
              </a:rPr>
              <a:t>2</a:t>
            </a:r>
            <a:r>
              <a:rPr lang="el-GR" sz="2000" b="1" baseline="30000" dirty="0">
                <a:sym typeface="Wingdings" panose="05000000000000000000" pitchFamily="2" charset="2"/>
              </a:rPr>
              <a:t>η</a:t>
            </a:r>
            <a:r>
              <a:rPr lang="el-GR" sz="2000" b="1" dirty="0">
                <a:sym typeface="Wingdings" panose="05000000000000000000" pitchFamily="2" charset="2"/>
              </a:rPr>
              <a:t> Σύγχρονη</a:t>
            </a:r>
            <a:r>
              <a:rPr lang="el-GR" sz="2000" dirty="0">
                <a:sym typeface="Wingdings" panose="05000000000000000000" pitchFamily="2" charset="2"/>
              </a:rPr>
              <a:t>: αναστοχασμός, αξιολόγηση, ανακεφαλαίωση, απολογισμός</a:t>
            </a:r>
            <a:r>
              <a:rPr lang="el-G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0456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35238" y="150341"/>
            <a:ext cx="10018714" cy="788773"/>
          </a:xfrm>
        </p:spPr>
        <p:txBody>
          <a:bodyPr>
            <a:normAutofit/>
          </a:bodyPr>
          <a:lstStyle/>
          <a:p>
            <a:r>
              <a:rPr lang="el-GR" b="1" dirty="0"/>
              <a:t>Νεοελληνική γλώσσα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43124" y="1120346"/>
            <a:ext cx="10110828" cy="5025082"/>
          </a:xfrm>
        </p:spPr>
        <p:txBody>
          <a:bodyPr>
            <a:normAutofit/>
          </a:bodyPr>
          <a:lstStyle/>
          <a:p>
            <a:r>
              <a:rPr lang="el-GR" b="1" dirty="0"/>
              <a:t>Πρόταση για επανάληψη ενοτήτων που έχουν κοινά στοιχεία   </a:t>
            </a:r>
            <a:endParaRPr lang="el-GR" dirty="0"/>
          </a:p>
          <a:p>
            <a:pPr lvl="1"/>
            <a:r>
              <a:rPr lang="el-GR" dirty="0"/>
              <a:t>Δίνουμε επιπλέον κείμενα </a:t>
            </a:r>
          </a:p>
          <a:p>
            <a:pPr lvl="1"/>
            <a:r>
              <a:rPr lang="el-GR" dirty="0"/>
              <a:t>Ασκήσεις και δραστηριότητες </a:t>
            </a:r>
          </a:p>
          <a:p>
            <a:pPr lvl="1"/>
            <a:r>
              <a:rPr lang="el-GR" dirty="0"/>
              <a:t>Αξιοποίηση σεναρίων του Πρωτέα</a:t>
            </a:r>
            <a:r>
              <a:rPr lang="en-US" dirty="0"/>
              <a:t> </a:t>
            </a:r>
            <a:r>
              <a:rPr lang="el-GR" dirty="0"/>
              <a:t>κλπ.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7558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5F8D5D-CF0D-4F8F-B6C4-F7A63E5C2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694" y="279401"/>
            <a:ext cx="10277330" cy="1096818"/>
          </a:xfrm>
        </p:spPr>
        <p:txBody>
          <a:bodyPr/>
          <a:lstStyle/>
          <a:p>
            <a:r>
              <a:rPr lang="el-GR" dirty="0"/>
              <a:t>Υλικό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915FC99-AF0A-4A70-9BA2-EF2108853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335" y="1505527"/>
            <a:ext cx="10276834" cy="4351576"/>
          </a:xfrm>
        </p:spPr>
        <p:txBody>
          <a:bodyPr>
            <a:normAutofit/>
          </a:bodyPr>
          <a:lstStyle/>
          <a:p>
            <a:pPr fontAlgn="base"/>
            <a:r>
              <a:rPr lang="el-GR" u="sng" dirty="0">
                <a:hlinkClick r:id="rId2"/>
              </a:rPr>
              <a:t>Ψηφίδες Κέντρου Ελληνικής Γλώσσας</a:t>
            </a:r>
            <a:endParaRPr lang="el-GR" dirty="0"/>
          </a:p>
          <a:p>
            <a:pPr fontAlgn="base"/>
            <a:r>
              <a:rPr lang="el-GR" u="sng" dirty="0">
                <a:hlinkClick r:id="rId3"/>
              </a:rPr>
              <a:t>Πρωτέας - σενάρια του ΚΕΓ</a:t>
            </a:r>
            <a:endParaRPr lang="el-GR" dirty="0"/>
          </a:p>
          <a:p>
            <a:pPr fontAlgn="base"/>
            <a:r>
              <a:rPr lang="el-GR" u="sng" dirty="0">
                <a:hlinkClick r:id="rId4"/>
              </a:rPr>
              <a:t>Αίσωπος - σενάρια του ΙΕΠ</a:t>
            </a:r>
            <a:endParaRPr lang="el-GR" dirty="0"/>
          </a:p>
          <a:p>
            <a:pPr fontAlgn="base"/>
            <a:r>
              <a:rPr lang="el-GR" u="sng" dirty="0" err="1">
                <a:hlinkClick r:id="rId5"/>
              </a:rPr>
              <a:t>Φωτόδεντρο</a:t>
            </a:r>
            <a:r>
              <a:rPr lang="el-GR" u="sng" dirty="0">
                <a:hlinkClick r:id="rId5"/>
              </a:rPr>
              <a:t> </a:t>
            </a:r>
            <a:endParaRPr lang="el-GR" dirty="0"/>
          </a:p>
          <a:p>
            <a:r>
              <a:rPr lang="el-GR" dirty="0"/>
              <a:t>και ό, τι γνωρίζουμε  ήδη και αξιοποιούμε </a:t>
            </a:r>
          </a:p>
        </p:txBody>
      </p:sp>
    </p:spTree>
    <p:extLst>
      <p:ext uri="{BB962C8B-B14F-4D97-AF65-F5344CB8AC3E}">
        <p14:creationId xmlns:p14="http://schemas.microsoft.com/office/powerpoint/2010/main" val="1563010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717BD9-4A11-4E27-831C-CDFE0E9D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78" y="319714"/>
            <a:ext cx="9674972" cy="63980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b="1" dirty="0"/>
              <a:t>Προτάσεις για τη Λογοτεχνία</a:t>
            </a:r>
            <a:br>
              <a:rPr lang="el-GR" b="1" dirty="0"/>
            </a:br>
            <a:endParaRPr lang="el-GR" sz="24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A41E18-8A51-49E1-94A4-1A76D3B37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78" y="741404"/>
            <a:ext cx="10322011" cy="565115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i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dirty="0"/>
              <a:t>Επιλέγουμε λογοτεχνικά κείμενα που έχουμε διδάξει και προσφέρονται για επιπλέον δραστηριότητες</a:t>
            </a:r>
            <a:endParaRPr lang="el-GR" b="1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dirty="0"/>
              <a:t>Να ακούσουν δημοτικά τραγούδια ή να βρουν παραλλαγές τους και να συγκρίνουν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dirty="0">
                <a:solidFill>
                  <a:srgbClr val="7030A0"/>
                </a:solidFill>
              </a:rPr>
              <a:t>Να ακούσουν απαγγελίες ποιημάτων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dirty="0">
                <a:solidFill>
                  <a:srgbClr val="7030A0"/>
                </a:solidFill>
              </a:rPr>
              <a:t>Να δουν αποσπάσματα τους από τη μεταφορά τους στην τηλεόραση ή στο κινηματογράφο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dirty="0"/>
              <a:t>Εναλλακτικά: στο πλαίσιο της </a:t>
            </a:r>
            <a:r>
              <a:rPr lang="el-GR" dirty="0" err="1"/>
              <a:t>φιλαναγνωσίας</a:t>
            </a:r>
            <a:r>
              <a:rPr lang="el-GR" dirty="0"/>
              <a:t> οργανώνουμε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κύκλο ανάγνωσης ολόκληρου λογοτεχνικού έργου,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συζήτηση </a:t>
            </a:r>
            <a:r>
              <a:rPr lang="el-GR" dirty="0"/>
              <a:t>και ανάθεση εργασιών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l-G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8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13470" y="205947"/>
            <a:ext cx="9287044" cy="807308"/>
          </a:xfrm>
        </p:spPr>
        <p:txBody>
          <a:bodyPr/>
          <a:lstStyle/>
          <a:p>
            <a:r>
              <a:rPr lang="el-GR" b="1" dirty="0"/>
              <a:t>Λογοτεχνία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91050" y="1145059"/>
            <a:ext cx="10011974" cy="4646142"/>
          </a:xfrm>
        </p:spPr>
        <p:txBody>
          <a:bodyPr>
            <a:normAutofit lnSpcReduction="10000"/>
          </a:bodyPr>
          <a:lstStyle/>
          <a:p>
            <a:pPr lvl="0"/>
            <a:r>
              <a:rPr lang="el-GR" b="1" dirty="0"/>
              <a:t>Ασύγχρονη: Αναρτούμε εργασίες ομαδικές</a:t>
            </a:r>
          </a:p>
          <a:p>
            <a:pPr lvl="1"/>
            <a:r>
              <a:rPr lang="el-GR" dirty="0"/>
              <a:t>Ενδεικτικά παραδείγματα: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dirty="0" err="1"/>
              <a:t>Αναδιήγηση</a:t>
            </a:r>
            <a:r>
              <a:rPr lang="el-GR" dirty="0"/>
              <a:t> τμήματος της ιστορίας από την οπτική γωνία ενός άλλου ήρωα.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dirty="0"/>
              <a:t>Δημιουργία μίας σκηνής στην οποία ο αναγνώστης συναντιέται με τον ήρωα (π.χ. με μορφή συνέντευξης ή αφήγησης)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dirty="0"/>
              <a:t>Γραφή ανάλογου κειμένου με προσωπικές παρατηρήσεις από την καθημερινή ζωή για το προσωπικό ημερολόγιο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dirty="0"/>
              <a:t>Δραματοποίηση κομβικών σκηνών που παρουσιάζουν εσωτερικές ή εξωτερικές συγκρούσεις χαρακτήρων, διλήμματα των ηρώων, κλπ.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dirty="0"/>
              <a:t>Αλλαγή του αφηγητή της ιστορίας προκειμένου να δοθεί έμφαση στη σημασία της «φωνής» (φωνή ενηλίκου, άνδρα, γυναίκας, νέου, νέας)</a:t>
            </a:r>
          </a:p>
          <a:p>
            <a:r>
              <a:rPr lang="el-GR" b="1" dirty="0"/>
              <a:t>Σύγχρονη:</a:t>
            </a:r>
            <a:r>
              <a:rPr lang="el-GR" dirty="0"/>
              <a:t> Συζήτηση – παρουσίαση των εργασιών  </a:t>
            </a:r>
          </a:p>
        </p:txBody>
      </p:sp>
    </p:spTree>
    <p:extLst>
      <p:ext uri="{BB962C8B-B14F-4D97-AF65-F5344CB8AC3E}">
        <p14:creationId xmlns:p14="http://schemas.microsoft.com/office/powerpoint/2010/main" val="2003760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78295" y="238897"/>
            <a:ext cx="9830742" cy="774357"/>
          </a:xfrm>
        </p:spPr>
        <p:txBody>
          <a:bodyPr>
            <a:normAutofit fontScale="90000"/>
          </a:bodyPr>
          <a:lstStyle/>
          <a:p>
            <a:r>
              <a:rPr lang="el-GR" sz="2200" b="1" dirty="0"/>
              <a:t>Πηγές για διδακτική και ψυχαγωγική αξιοποίηση</a:t>
            </a:r>
            <a:br>
              <a:rPr lang="el-GR" sz="2200" b="1" dirty="0"/>
            </a:br>
            <a:r>
              <a:rPr lang="el-GR" sz="2200" dirty="0"/>
              <a:t>Ελεύθερη ψηφιακή βιβλιοθήκη </a:t>
            </a:r>
            <a:r>
              <a:rPr lang="en-US" sz="2200" dirty="0">
                <a:hlinkClick r:id="rId2"/>
              </a:rPr>
              <a:t>https://www.ebooks4greeks.gr/tag/audiobooks</a:t>
            </a:r>
            <a:br>
              <a:rPr lang="el-GR" sz="2200" dirty="0"/>
            </a:br>
            <a:r>
              <a:rPr lang="el-GR" sz="3200" b="1" dirty="0"/>
              <a:t> 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84310" y="1318054"/>
            <a:ext cx="10018713" cy="5123935"/>
          </a:xfrm>
        </p:spPr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87982">
            <a:off x="7249297" y="1136822"/>
            <a:ext cx="4320788" cy="186175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18584">
            <a:off x="994386" y="1288063"/>
            <a:ext cx="5387546" cy="492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60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65189" y="0"/>
            <a:ext cx="9860324" cy="856735"/>
          </a:xfrm>
        </p:spPr>
        <p:txBody>
          <a:bodyPr>
            <a:noAutofit/>
          </a:bodyPr>
          <a:lstStyle/>
          <a:p>
            <a:r>
              <a:rPr lang="el-GR" sz="2000" b="1" dirty="0"/>
              <a:t>Πηγές για διδακτική και ψυχαγωγική αξιοποίηση</a:t>
            </a:r>
            <a:br>
              <a:rPr lang="el-GR" sz="2000" b="1" dirty="0"/>
            </a:br>
            <a:r>
              <a:rPr lang="el-GR" sz="2000" dirty="0"/>
              <a:t>Ελεύθερη ψηφιακή βιβλιοθήκη </a:t>
            </a:r>
            <a:r>
              <a:rPr lang="en-US" sz="2000" dirty="0">
                <a:hlinkClick r:id="rId2"/>
              </a:rPr>
              <a:t>https://www.ebooks4greeks.gr/tag/audiobooks</a:t>
            </a:r>
            <a:br>
              <a:rPr lang="el-GR" sz="2000" dirty="0"/>
            </a:br>
            <a:endParaRPr lang="el-GR" sz="20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74369">
            <a:off x="1155133" y="1166297"/>
            <a:ext cx="3929449" cy="359169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67911">
            <a:off x="5903658" y="934881"/>
            <a:ext cx="5329882" cy="519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33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717BD9-4A11-4E27-831C-CDFE0E9D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513" y="142160"/>
            <a:ext cx="8915160" cy="775812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Θεωρητικές και εμπειρικές διαπιστώσεις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A41E18-8A51-49E1-94A4-1A76D3B37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768" y="917972"/>
            <a:ext cx="10790333" cy="531657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/>
              <a:t>Η </a:t>
            </a:r>
            <a:r>
              <a:rPr lang="el-GR" dirty="0" err="1"/>
              <a:t>τηλεκπαίδευση</a:t>
            </a:r>
            <a:r>
              <a:rPr lang="el-GR" dirty="0"/>
              <a:t> σε σχέση με τη συμβατική εκπαίδευση έχει διαφορετικά χαρακτηριστικά ως προς: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dirty="0"/>
              <a:t>Τα </a:t>
            </a:r>
            <a:r>
              <a:rPr lang="el-GR" dirty="0" err="1"/>
              <a:t>προαπαιτούμενα</a:t>
            </a:r>
            <a:r>
              <a:rPr lang="el-GR" dirty="0"/>
              <a:t> εκ μέρους των διδασκόντων  (ψηφιακός </a:t>
            </a:r>
            <a:r>
              <a:rPr lang="el-GR" dirty="0" err="1"/>
              <a:t>γραμματισμός</a:t>
            </a:r>
            <a:r>
              <a:rPr lang="el-GR" dirty="0"/>
              <a:t>)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dirty="0"/>
              <a:t>Τους ρόλους και τις σχέσεις διδασκόντων -  διδασκομένων 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/>
              <a:t>Τις σχέσεις μεταξύ διδασκόντων – διδασκομένων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/>
              <a:t>Σε γενικές γραμμές απαιτείται μεγαλύτερη ή καλύτερα διαφορετική προετοιμασία  από τους/τις διδάσκοντες/</a:t>
            </a:r>
            <a:r>
              <a:rPr lang="el-GR" dirty="0" err="1"/>
              <a:t>ουσες</a:t>
            </a:r>
            <a:r>
              <a:rPr lang="el-GR" dirty="0"/>
              <a:t> , επειδή χρειάζεται: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dirty="0"/>
              <a:t>Νέο υλικό ή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dirty="0"/>
              <a:t>Τροποποίηση του παλιού υλικού και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dirty="0"/>
              <a:t>Διαμόρφωση, ώστε να είναι κατάλληλο για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σύγχρονες συνεδρίες </a:t>
            </a:r>
            <a:r>
              <a:rPr lang="el-GR" dirty="0"/>
              <a:t>αλλά και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ασύγχρονες δραστηριότητες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Προσαρμογή </a:t>
            </a:r>
            <a:r>
              <a:rPr lang="el-GR" dirty="0"/>
              <a:t> στις ιδιαιτερότητες της διδασκαλίας χωρίς διά ζώσης αλληλεπίδραση </a:t>
            </a:r>
            <a:r>
              <a:rPr lang="el-GR" i="1" dirty="0"/>
              <a:t>(π.χ. διατήρηση ενδιαφέροντος μαθητών/τριών – διαχείριση ‘εικονικής τάξης’ – διάρκεια ωρών, ποσότητα πληροφορίας, κ.λπ.)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/>
              <a:t>Το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e-learning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δεν είναι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easy-learning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dirty="0"/>
              <a:t>-  αντίθετα απαιτεί μεγάλη προσπάθεια από τον/την διδάσκοντα/</a:t>
            </a:r>
            <a:r>
              <a:rPr lang="el-GR" dirty="0" err="1"/>
              <a:t>ουσα</a:t>
            </a:r>
            <a:r>
              <a:rPr lang="el-GR" dirty="0"/>
              <a:t> τόσο ως προς την προετοιμασία όσο και ως προς τη σύνθεση του ψηφιακού εκπαιδευτικού υλικού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8985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717BD9-4A11-4E27-831C-CDFE0E9D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524" y="353292"/>
            <a:ext cx="9921609" cy="6682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br>
              <a:rPr lang="el-GR" b="1" dirty="0"/>
            </a:br>
            <a:r>
              <a:rPr lang="el-GR" b="1" dirty="0"/>
              <a:t>Ιστορία </a:t>
            </a:r>
            <a:br>
              <a:rPr lang="el-GR" b="1" dirty="0"/>
            </a:br>
            <a:endParaRPr lang="el-GR" sz="27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A41E18-8A51-49E1-94A4-1A76D3B37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30" y="1348510"/>
            <a:ext cx="10515600" cy="46672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dirty="0"/>
              <a:t>Προτιμότερο είναι να μην ακολουθούμε λογική επαναλήψεων με σελίδες αλλά με θέματα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dirty="0"/>
              <a:t>Επιλέγουμε να δίνουμε στα παιδιά δραστηριότητες συνθετικές / δημιουργικές σε όλες τις τάξεις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dirty="0"/>
              <a:t>Οι δραστηριότητες αυτές μπορούν να αφορούν </a:t>
            </a:r>
            <a:r>
              <a:rPr lang="el-GR" b="1" dirty="0"/>
              <a:t>ανάλυση πηγών.</a:t>
            </a:r>
            <a:endParaRPr lang="el-GR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dirty="0"/>
              <a:t>Αξιοποιούμε το </a:t>
            </a:r>
            <a:r>
              <a:rPr lang="el-GR" dirty="0" err="1"/>
              <a:t>Φωτόδεντρο</a:t>
            </a:r>
            <a:r>
              <a:rPr lang="el-GR" dirty="0"/>
              <a:t>, τις Ομάδες Προφορικής Ιστορίας  </a:t>
            </a:r>
            <a:r>
              <a:rPr lang="en-US" dirty="0">
                <a:hlinkClick r:id="rId2"/>
              </a:rPr>
              <a:t>http://oralhistorygroups.gr/links/</a:t>
            </a:r>
            <a:r>
              <a:rPr lang="el-GR" dirty="0"/>
              <a:t> , την ιστοσελίδα του ΕΛΙΑ,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http://www.elia.org.gr/</a:t>
            </a:r>
            <a:r>
              <a:rPr lang="en-US" dirty="0"/>
              <a:t>) </a:t>
            </a:r>
            <a:r>
              <a:rPr lang="el-GR" dirty="0"/>
              <a:t>του Ιδρύματος Μείζονος Ελληνισμού (</a:t>
            </a:r>
            <a:r>
              <a:rPr lang="en-US" dirty="0">
                <a:hlinkClick r:id="rId4"/>
              </a:rPr>
              <a:t>http://web.ime.gr/</a:t>
            </a:r>
            <a:r>
              <a:rPr lang="el-GR" dirty="0"/>
              <a:t> </a:t>
            </a:r>
            <a:r>
              <a:rPr lang="en-US" dirty="0"/>
              <a:t>)</a:t>
            </a:r>
            <a:r>
              <a:rPr lang="el-GR" b="1" dirty="0"/>
              <a:t>, </a:t>
            </a:r>
            <a:r>
              <a:rPr lang="el-GR" u="sng" dirty="0">
                <a:hlinkClick r:id="rId5"/>
              </a:rPr>
              <a:t>Σχολικά βιβλία ιστορίας για τους </a:t>
            </a:r>
            <a:r>
              <a:rPr lang="el-GR" u="sng" dirty="0" err="1">
                <a:hlinkClick r:id="rId5"/>
              </a:rPr>
              <a:t>Μουσουλμανόπαιδες</a:t>
            </a:r>
            <a:r>
              <a:rPr lang="el-GR" u="sng" dirty="0"/>
              <a:t>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dirty="0"/>
              <a:t>Λίγη ακόμη Ιστορία - Α΄ Γυμν. </a:t>
            </a:r>
            <a:r>
              <a:rPr lang="en-US" u="sng" dirty="0">
                <a:hlinkClick r:id="rId6"/>
              </a:rPr>
              <a:t>repository</a:t>
            </a:r>
            <a:r>
              <a:rPr lang="el-GR" u="sng" dirty="0">
                <a:hlinkClick r:id="rId6"/>
              </a:rPr>
              <a:t>.</a:t>
            </a:r>
            <a:r>
              <a:rPr lang="en-US" u="sng" dirty="0" err="1">
                <a:hlinkClick r:id="rId6"/>
              </a:rPr>
              <a:t>edulll</a:t>
            </a:r>
            <a:r>
              <a:rPr lang="el-GR" u="sng" dirty="0">
                <a:hlinkClick r:id="rId6"/>
              </a:rPr>
              <a:t>.</a:t>
            </a:r>
            <a:r>
              <a:rPr lang="en-US" u="sng" dirty="0">
                <a:hlinkClick r:id="rId6"/>
              </a:rPr>
              <a:t>gr</a:t>
            </a:r>
            <a:r>
              <a:rPr lang="el-GR" u="sng" dirty="0">
                <a:hlinkClick r:id="rId6"/>
              </a:rPr>
              <a:t>/</a:t>
            </a:r>
            <a:r>
              <a:rPr lang="en-US" u="sng" dirty="0" err="1">
                <a:hlinkClick r:id="rId6"/>
              </a:rPr>
              <a:t>edulll</a:t>
            </a:r>
            <a:r>
              <a:rPr lang="el-GR" u="sng" dirty="0">
                <a:hlinkClick r:id="rId6"/>
              </a:rPr>
              <a:t>/</a:t>
            </a:r>
            <a:r>
              <a:rPr lang="en-US" u="sng" dirty="0">
                <a:hlinkClick r:id="rId6"/>
              </a:rPr>
              <a:t>handle</a:t>
            </a:r>
            <a:r>
              <a:rPr lang="el-GR" u="sng" dirty="0">
                <a:hlinkClick r:id="rId6"/>
              </a:rPr>
              <a:t>/10795/261</a:t>
            </a:r>
            <a:r>
              <a:rPr lang="el-GR" dirty="0"/>
              <a:t>  </a:t>
            </a:r>
          </a:p>
          <a:p>
            <a:r>
              <a:rPr lang="el-GR" dirty="0"/>
              <a:t>Λίγη ακόμη Ιστορία - Β΄ Γυμν.: </a:t>
            </a:r>
            <a:r>
              <a:rPr lang="el-GR" u="sng" dirty="0">
                <a:hlinkClick r:id="rId7"/>
              </a:rPr>
              <a:t>repository.edulll.gr/</a:t>
            </a:r>
            <a:r>
              <a:rPr lang="el-GR" u="sng" dirty="0" err="1">
                <a:hlinkClick r:id="rId7"/>
              </a:rPr>
              <a:t>edulll</a:t>
            </a:r>
            <a:r>
              <a:rPr lang="el-GR" u="sng" dirty="0">
                <a:hlinkClick r:id="rId7"/>
              </a:rPr>
              <a:t>/</a:t>
            </a:r>
            <a:r>
              <a:rPr lang="el-GR" u="sng" dirty="0" err="1">
                <a:hlinkClick r:id="rId7"/>
              </a:rPr>
              <a:t>handle</a:t>
            </a:r>
            <a:r>
              <a:rPr lang="el-GR" u="sng" dirty="0">
                <a:hlinkClick r:id="rId7"/>
              </a:rPr>
              <a:t>/10795/263</a:t>
            </a:r>
            <a:r>
              <a:rPr lang="el-GR" dirty="0"/>
              <a:t>  </a:t>
            </a:r>
          </a:p>
          <a:p>
            <a:r>
              <a:rPr lang="el-GR" dirty="0"/>
              <a:t>Λίγη ακόμη Ιστορία - Γ΄ Γυμν.: </a:t>
            </a:r>
            <a:r>
              <a:rPr lang="el-GR" u="sng" dirty="0">
                <a:hlinkClick r:id="rId8"/>
              </a:rPr>
              <a:t>repository.edulll.gr/</a:t>
            </a:r>
            <a:r>
              <a:rPr lang="el-GR" u="sng" dirty="0" err="1">
                <a:hlinkClick r:id="rId8"/>
              </a:rPr>
              <a:t>edulll</a:t>
            </a:r>
            <a:r>
              <a:rPr lang="el-GR" u="sng" dirty="0">
                <a:hlinkClick r:id="rId8"/>
              </a:rPr>
              <a:t>/</a:t>
            </a:r>
            <a:r>
              <a:rPr lang="el-GR" u="sng" dirty="0" err="1">
                <a:hlinkClick r:id="rId8"/>
              </a:rPr>
              <a:t>handle</a:t>
            </a:r>
            <a:r>
              <a:rPr lang="el-GR" u="sng" dirty="0">
                <a:hlinkClick r:id="rId8"/>
              </a:rPr>
              <a:t>/10795/270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dirty="0"/>
              <a:t>Οι διδασκαλίες μας (εναλλασσόμενες σύγχρονες και ασύγχρονες) καλό είναι να έχουν τη μορφή μικρών και απλών ιστορικών </a:t>
            </a:r>
            <a:r>
              <a:rPr lang="en-US" dirty="0"/>
              <a:t>project</a:t>
            </a:r>
            <a:r>
              <a:rPr lang="el-GR" dirty="0"/>
              <a:t>, στη λογική που περιγράψαμε </a:t>
            </a:r>
          </a:p>
        </p:txBody>
      </p:sp>
    </p:spTree>
    <p:extLst>
      <p:ext uri="{BB962C8B-B14F-4D97-AF65-F5344CB8AC3E}">
        <p14:creationId xmlns:p14="http://schemas.microsoft.com/office/powerpoint/2010/main" val="1677775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66689" y="208005"/>
            <a:ext cx="10018714" cy="773545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Τέλος, δεν ξεχνάμε τις δυσκολίες των παιδιών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66689" y="1124125"/>
            <a:ext cx="10018714" cy="5134062"/>
          </a:xfrm>
        </p:spPr>
        <p:txBody>
          <a:bodyPr>
            <a:normAutofit fontScale="85000" lnSpcReduction="10000"/>
          </a:bodyPr>
          <a:lstStyle/>
          <a:p>
            <a:r>
              <a:rPr lang="el-GR" b="1" dirty="0"/>
              <a:t>Πιθανές αντιδράσεις </a:t>
            </a:r>
          </a:p>
          <a:p>
            <a:pPr lvl="1"/>
            <a:r>
              <a:rPr lang="el-GR" dirty="0"/>
              <a:t>Ενισχύεται η αίσθηση απώλειας ελέγχου, η οποία μπορεί να γενικευτεί και σε καταστάσεις που μέχρι πρότινος το παιδί ανταποκρινόταν με σιγουριά. Για παράδειγμα, μπορεί να υπάρξει δυσκολία ολοκλήρωσης δραστηριοτήτων που στο παρελθόν γίνονταν κανονικά   </a:t>
            </a:r>
          </a:p>
          <a:p>
            <a:pPr lvl="1"/>
            <a:r>
              <a:rPr lang="el-GR" dirty="0"/>
              <a:t>Διακόπτεται η φυσική τάξη των πραγμάτων και αυτό οδηγεί στην απώλεια σταθερότητας, διαταράσσοντας την ισορροπία του παιδιού και ενισχύοντας την ανασφάλειά του  </a:t>
            </a:r>
          </a:p>
          <a:p>
            <a:pPr lvl="1"/>
            <a:r>
              <a:rPr lang="el-GR" dirty="0"/>
              <a:t>Αυξάνεται το αίσθημα του φόβου, τόσο για τη δική τους υγεία και ασφάλεια όσο και των δικών τους  </a:t>
            </a:r>
          </a:p>
          <a:p>
            <a:pPr lvl="1"/>
            <a:r>
              <a:rPr lang="el-GR" dirty="0"/>
              <a:t>Δημιουργείται μια ανησυχία που αφορά στις συνέπειες της επιδημίας τόσο για την παρούσα φάση όσο και για το μέλλον </a:t>
            </a:r>
          </a:p>
          <a:p>
            <a:pPr lvl="1"/>
            <a:r>
              <a:rPr lang="el-GR" dirty="0"/>
              <a:t>Προκαλείται το αίσθημα της ανεπάρκειας σχετικά με τις επιδόσεις τους </a:t>
            </a:r>
          </a:p>
          <a:p>
            <a:pPr lvl="1"/>
            <a:r>
              <a:rPr lang="el-GR" dirty="0"/>
              <a:t>Παρατηρείται συχνά δυσκολία συγκέντρωσης και μείωση προηγούμενης υπεύθυνης συμπεριφοράς  </a:t>
            </a:r>
          </a:p>
          <a:p>
            <a:pPr lvl="1"/>
            <a:r>
              <a:rPr lang="el-GR" dirty="0"/>
              <a:t>Ενδέχεται να υπάρξει απώλεια ενδιαφέροντος για προηγούμενες αγαπημένες δραστηριότητες (προσωπικές και κοινωνικές)</a:t>
            </a:r>
          </a:p>
          <a:p>
            <a:pPr marL="0" indent="0" algn="r">
              <a:buNone/>
            </a:pPr>
            <a:r>
              <a:rPr lang="el-GR" dirty="0"/>
              <a:t>           (Από κείμενο της ένωσης ψυχολόγων) </a:t>
            </a:r>
          </a:p>
        </p:txBody>
      </p:sp>
    </p:spTree>
    <p:extLst>
      <p:ext uri="{BB962C8B-B14F-4D97-AF65-F5344CB8AC3E}">
        <p14:creationId xmlns:p14="http://schemas.microsoft.com/office/powerpoint/2010/main" val="3870267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6931" y="338809"/>
            <a:ext cx="6998137" cy="1054445"/>
          </a:xfrm>
        </p:spPr>
        <p:txBody>
          <a:bodyPr>
            <a:normAutofit/>
          </a:bodyPr>
          <a:lstStyle/>
          <a:p>
            <a:r>
              <a:rPr lang="el-GR" sz="4400" b="1" dirty="0"/>
              <a:t>Παραδείγματα</a:t>
            </a:r>
            <a:endParaRPr lang="el-GR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AC5D8-ECA9-4AAE-A4B4-43CCF30D4FF9}"/>
              </a:ext>
            </a:extLst>
          </p:cNvPr>
          <p:cNvSpPr txBox="1"/>
          <p:nvPr/>
        </p:nvSpPr>
        <p:spPr>
          <a:xfrm>
            <a:off x="1837189" y="1393254"/>
            <a:ext cx="952150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hlinkClick r:id="rId2"/>
              </a:rPr>
              <a:t>Ποιος ήταν ο Αλκιβιάδης – Αρχαία Ελληνικά Α’ Λυκείου</a:t>
            </a:r>
            <a:endParaRPr lang="el-G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hlinkClick r:id="rId3"/>
              </a:rPr>
              <a:t>Από την πληροφορία στη γνώση και στην αφύπνιση – Νέα Ελληνική Γλώσσα Γ’ Λυκείου</a:t>
            </a:r>
            <a:endParaRPr lang="el-G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hlinkClick r:id="rId4"/>
              </a:rPr>
              <a:t>Η κλασική εποχή – Ιστορία Α’ Γυμνασίου</a:t>
            </a:r>
            <a:endParaRPr lang="el-G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hlinkClick r:id="rId5"/>
              </a:rPr>
              <a:t>Η αρχαϊκή εποχή – Ιστορία Α’ Γυμνασίου</a:t>
            </a:r>
            <a:endParaRPr lang="el-G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hlinkClick r:id="rId6"/>
              </a:rPr>
              <a:t>Μία λέξη, πολλές σημασίες – Νέα Ελληνική Γλώσσα – Γ’ Γυμνασίου</a:t>
            </a:r>
            <a:endParaRPr lang="el-G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hlinkClick r:id="rId7"/>
              </a:rPr>
              <a:t>Το ημερολόγιο της Άννας Φρανκ – Λογοτεχνία Γυμνάσιο</a:t>
            </a:r>
            <a:endParaRPr lang="el-G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u="sng" dirty="0">
                <a:hlinkClick r:id="rId8"/>
              </a:rPr>
              <a:t>Γ’ Λυκείου - Λογοτεχνία (σε </a:t>
            </a:r>
            <a:r>
              <a:rPr lang="en-US" u="sng" dirty="0">
                <a:hlinkClick r:id="rId8"/>
              </a:rPr>
              <a:t>Moodle</a:t>
            </a:r>
            <a:r>
              <a:rPr lang="el-GR" u="sng" dirty="0">
                <a:hlinkClick r:id="rId8"/>
              </a:rPr>
              <a:t>)</a:t>
            </a:r>
            <a:endParaRPr lang="el-GR" u="sng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hlinkClick r:id="rId9"/>
              </a:rPr>
              <a:t>Λογοτεχνία Γυμνασίου – ένα </a:t>
            </a:r>
            <a:r>
              <a:rPr lang="el-GR" u="sng" dirty="0">
                <a:hlinkClick r:id="rId9"/>
              </a:rPr>
              <a:t>ιστολόγιο με πολλές προτάσεις</a:t>
            </a:r>
            <a:endParaRPr lang="el-GR" u="sng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hlinkClick r:id="rId10"/>
              </a:rPr>
              <a:t>Ιστορία Προσανατολισμού Γ’ Λυκείου</a:t>
            </a:r>
            <a:r>
              <a:rPr lang="el-GR" dirty="0"/>
              <a:t>  (σε </a:t>
            </a:r>
            <a:r>
              <a:rPr lang="en-US" dirty="0" err="1"/>
              <a:t>moodle</a:t>
            </a:r>
            <a:r>
              <a:rPr lang="en-US" dirty="0"/>
              <a:t> - </a:t>
            </a:r>
            <a:r>
              <a:rPr lang="el-GR" dirty="0"/>
              <a:t>είσοδος ως επισκέπτης - πρόσβαση σε όλα εκτός από τα κουίζ)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hlinkClick r:id="rId11"/>
              </a:rPr>
              <a:t>Φιλολογικά Γυμνασίου</a:t>
            </a:r>
            <a:endParaRPr lang="en-US" u="sng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/>
              <a:t>Η ιστοσελίδα </a:t>
            </a:r>
            <a:r>
              <a:rPr lang="el-GR" u="sng" dirty="0">
                <a:hlinkClick r:id="rId12"/>
              </a:rPr>
              <a:t>“Ελληνικός Πολιτισμός”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3276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believe in yourself">
            <a:extLst>
              <a:ext uri="{FF2B5EF4-FFF2-40B4-BE49-F238E27FC236}">
                <a16:creationId xmlns:a16="http://schemas.microsoft.com/office/drawing/2014/main" id="{5D127824-DEF2-4FAB-B446-C6E8572CD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56" y="25167"/>
            <a:ext cx="12096000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55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717BD9-4A11-4E27-831C-CDFE0E9D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9327"/>
            <a:ext cx="9982678" cy="845689"/>
          </a:xfrm>
        </p:spPr>
        <p:txBody>
          <a:bodyPr/>
          <a:lstStyle/>
          <a:p>
            <a:r>
              <a:rPr lang="el-GR" b="1" dirty="0"/>
              <a:t>Τα δεδομένα μας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A41E18-8A51-49E1-94A4-1A76D3B37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817" y="1223449"/>
            <a:ext cx="10521966" cy="493720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Υπάρχει διαφοροποίηση από τάξη σε τάξη (π.χ. άλλες οι ανάγκες της Γ’ Λυκείου, άλλες των άλλων τάξεων στις παρούσες συνθήκες)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Δεν καλύπτουμε ύλη αλλά κάνουμε επαναλήψεις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Χρειάζεται να διδάξουμε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σύγχρονα – ασύγχρονα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Επομένως, απαιτείται πρωτίστως εξοικείωση με τα ψηφιακά εργαλεία, η οποία μπορεί επιτυγχάνεται με: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 err="1"/>
              <a:t>ενδοσχολική</a:t>
            </a:r>
            <a:r>
              <a:rPr lang="el-GR" dirty="0"/>
              <a:t> επιμόρφωση (π.χ. από τον εκπαιδευτικό ΠΕ86 του σχολείου)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τη βοήθεια  κάποιου/ας με ψηφιακές δεξιότητες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εξάσκηση με τη βοήθεια  συναδέλφων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προσωπική ενασχόληση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055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72281" y="251692"/>
            <a:ext cx="9830742" cy="967510"/>
          </a:xfrm>
        </p:spPr>
        <p:txBody>
          <a:bodyPr>
            <a:normAutofit fontScale="90000"/>
          </a:bodyPr>
          <a:lstStyle/>
          <a:p>
            <a:br>
              <a:rPr lang="el-GR" b="1" dirty="0"/>
            </a:br>
            <a:r>
              <a:rPr lang="el-GR" sz="3600" b="1" dirty="0"/>
              <a:t>Ας δούμε τα εργαλεία: Σύγχρονη </a:t>
            </a:r>
            <a:br>
              <a:rPr lang="en-US" sz="3600" b="1" dirty="0"/>
            </a:br>
            <a:r>
              <a:rPr lang="el-GR" sz="3600" b="1" dirty="0"/>
              <a:t>Η πλατφόρμα </a:t>
            </a:r>
            <a:r>
              <a:rPr lang="en-US" sz="3600" b="1" dirty="0" err="1"/>
              <a:t>webex</a:t>
            </a:r>
            <a:r>
              <a:rPr lang="en-US" sz="3600" b="1" dirty="0"/>
              <a:t> </a:t>
            </a:r>
            <a:br>
              <a:rPr lang="el-GR" sz="3600" b="1" dirty="0"/>
            </a:br>
            <a:r>
              <a:rPr lang="el-GR" b="1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AAAC1-EEF2-4D18-8ECE-26B61A446C79}"/>
              </a:ext>
            </a:extLst>
          </p:cNvPr>
          <p:cNvSpPr txBox="1"/>
          <p:nvPr/>
        </p:nvSpPr>
        <p:spPr>
          <a:xfrm>
            <a:off x="1672281" y="1627464"/>
            <a:ext cx="96976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aseline="-25000" dirty="0" err="1"/>
              <a:t>Προαπαιτούμενα</a:t>
            </a:r>
            <a:r>
              <a:rPr lang="el-GR" sz="4000" baseline="-25000" dirty="0"/>
              <a:t> στοιχεία για την χρήση του </a:t>
            </a:r>
            <a:r>
              <a:rPr lang="en-US" sz="4000" baseline="-25000" dirty="0" err="1"/>
              <a:t>Webex</a:t>
            </a:r>
            <a:r>
              <a:rPr lang="en-US" sz="4000" baseline="-25000" dirty="0"/>
              <a:t> Meetings </a:t>
            </a:r>
            <a:r>
              <a:rPr lang="el-GR" sz="4000" baseline="-25000" dirty="0"/>
              <a:t>από τον καθηγητή</a:t>
            </a:r>
            <a:endParaRPr lang="el-GR" sz="4000" dirty="0"/>
          </a:p>
          <a:p>
            <a:endParaRPr lang="el-GR" sz="4000" baseline="-25000" dirty="0"/>
          </a:p>
          <a:p>
            <a:r>
              <a:rPr lang="el-GR" sz="4000" baseline="-25000" dirty="0"/>
              <a:t>Προσωπικός υπολογιστής με μικρόφωνο, ηχεία και κάμερα</a:t>
            </a:r>
          </a:p>
          <a:p>
            <a:endParaRPr lang="el-GR" sz="4000" baseline="-25000" dirty="0"/>
          </a:p>
          <a:p>
            <a:r>
              <a:rPr lang="el-GR" sz="4000" baseline="-25000" dirty="0"/>
              <a:t>Σύνδεση στο διαδίκτυο</a:t>
            </a:r>
          </a:p>
          <a:p>
            <a:endParaRPr lang="el-GR" sz="4000" baseline="-25000" dirty="0"/>
          </a:p>
          <a:p>
            <a:r>
              <a:rPr lang="el-GR" sz="4000" baseline="-25000" dirty="0"/>
              <a:t>Εγκατεστημένη εφαρμογή </a:t>
            </a:r>
            <a:r>
              <a:rPr lang="en-US" sz="4000" baseline="-25000" dirty="0" err="1"/>
              <a:t>Webex</a:t>
            </a:r>
            <a:r>
              <a:rPr lang="en-US" sz="4000" baseline="-25000" dirty="0"/>
              <a:t> Meetings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501709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60352" y="226503"/>
            <a:ext cx="9942672" cy="1300294"/>
          </a:xfrm>
        </p:spPr>
        <p:txBody>
          <a:bodyPr>
            <a:noAutofit/>
          </a:bodyPr>
          <a:lstStyle/>
          <a:p>
            <a:r>
              <a:rPr lang="el-GR" sz="3200" b="1" dirty="0"/>
              <a:t>Ας δούμε τα εργαλεία: Σύγχρονη </a:t>
            </a:r>
            <a:br>
              <a:rPr lang="en-US" sz="3200" b="1" dirty="0"/>
            </a:br>
            <a:r>
              <a:rPr lang="el-GR" sz="3200" b="1" dirty="0"/>
              <a:t>Η πλατφόρμα </a:t>
            </a:r>
            <a:r>
              <a:rPr lang="en-US" sz="3200" b="1" dirty="0" err="1"/>
              <a:t>webex</a:t>
            </a:r>
            <a:r>
              <a:rPr lang="en-US" sz="3200" b="1" dirty="0"/>
              <a:t> </a:t>
            </a:r>
            <a:br>
              <a:rPr lang="el-GR" sz="3200" b="1" dirty="0"/>
            </a:br>
            <a:endParaRPr lang="el-GR" sz="32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5379" y="1233182"/>
            <a:ext cx="9010643" cy="50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68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89903" y="247136"/>
            <a:ext cx="9913121" cy="1202724"/>
          </a:xfrm>
        </p:spPr>
        <p:txBody>
          <a:bodyPr>
            <a:normAutofit fontScale="90000"/>
          </a:bodyPr>
          <a:lstStyle/>
          <a:p>
            <a:br>
              <a:rPr lang="el-GR" b="1" dirty="0"/>
            </a:br>
            <a:r>
              <a:rPr lang="el-GR" b="1" dirty="0"/>
              <a:t>Ας δούμε τα εργαλεία: Σύγχρονη </a:t>
            </a:r>
            <a:br>
              <a:rPr lang="en-US" b="1" dirty="0"/>
            </a:br>
            <a:r>
              <a:rPr lang="el-GR" b="1" dirty="0"/>
              <a:t>Η πλατφόρμα </a:t>
            </a:r>
            <a:r>
              <a:rPr lang="en-US" b="1" dirty="0" err="1"/>
              <a:t>webex</a:t>
            </a:r>
            <a:r>
              <a:rPr lang="en-US" b="1" dirty="0"/>
              <a:t> </a:t>
            </a:r>
            <a:br>
              <a:rPr lang="el-GR" b="1" dirty="0"/>
            </a:b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4216" y="1565189"/>
            <a:ext cx="8410833" cy="4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60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53583" y="240958"/>
            <a:ext cx="9880170" cy="887626"/>
          </a:xfrm>
        </p:spPr>
        <p:txBody>
          <a:bodyPr>
            <a:normAutofit fontScale="90000"/>
          </a:bodyPr>
          <a:lstStyle/>
          <a:p>
            <a:br>
              <a:rPr lang="el-GR" b="1" dirty="0"/>
            </a:br>
            <a:r>
              <a:rPr lang="el-GR" sz="3100" b="1" dirty="0"/>
              <a:t>Ας δούμε τα εργαλεία: Σύγχρονη </a:t>
            </a:r>
            <a:br>
              <a:rPr lang="en-US" sz="3100" b="1" dirty="0"/>
            </a:br>
            <a:r>
              <a:rPr lang="el-GR" sz="3100" b="1" dirty="0"/>
              <a:t>Η πλατφόρμα </a:t>
            </a:r>
            <a:r>
              <a:rPr lang="en-US" sz="3100" b="1" dirty="0" err="1"/>
              <a:t>webex</a:t>
            </a:r>
            <a:r>
              <a:rPr lang="en-US" sz="3100" b="1" dirty="0"/>
              <a:t> </a:t>
            </a:r>
            <a:br>
              <a:rPr lang="el-GR" sz="3100" b="1" dirty="0"/>
            </a:br>
            <a:endParaRPr lang="el-GR" sz="31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1720" y="1359848"/>
            <a:ext cx="8767190" cy="53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76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29946" y="247135"/>
            <a:ext cx="9773077" cy="1079157"/>
          </a:xfrm>
        </p:spPr>
        <p:txBody>
          <a:bodyPr>
            <a:noAutofit/>
          </a:bodyPr>
          <a:lstStyle/>
          <a:p>
            <a:r>
              <a:rPr lang="el-GR" sz="2800" b="1" dirty="0"/>
              <a:t>Ας δούμε τα εργαλεία: Σύγχρονη </a:t>
            </a:r>
            <a:br>
              <a:rPr lang="en-US" sz="2800" b="1" dirty="0"/>
            </a:br>
            <a:r>
              <a:rPr lang="el-GR" sz="2800" b="1" dirty="0"/>
              <a:t>Η πλατφόρμα </a:t>
            </a:r>
            <a:r>
              <a:rPr lang="en-US" sz="2800" b="1" dirty="0" err="1"/>
              <a:t>webex</a:t>
            </a:r>
            <a:r>
              <a:rPr lang="en-US" sz="2800" b="1" dirty="0"/>
              <a:t> </a:t>
            </a:r>
            <a:br>
              <a:rPr lang="el-GR" sz="2800" b="1" dirty="0"/>
            </a:br>
            <a:endParaRPr lang="el-GR" sz="28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9710" y="1200457"/>
            <a:ext cx="8412344" cy="553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51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αράλλαξη">
  <a:themeElements>
    <a:clrScheme name="Βιολετί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Παράλλαξη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αράλλαξη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Παράλλαξη</Template>
  <TotalTime>1540</TotalTime>
  <Words>2363</Words>
  <Application>Microsoft Office PowerPoint</Application>
  <PresentationFormat>Ευρεία οθόνη</PresentationFormat>
  <Paragraphs>212</Paragraphs>
  <Slides>33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7" baseType="lpstr">
      <vt:lpstr>Arial</vt:lpstr>
      <vt:lpstr>Corbel</vt:lpstr>
      <vt:lpstr>Wingdings</vt:lpstr>
      <vt:lpstr>Παράλλαξη</vt:lpstr>
      <vt:lpstr>Η διδασκαλία των φιλολογικών μαθημάτων σε ψηφιακό περιβάλλον: Θεωρητικές αρχές και διδακτικά παραδείγματα </vt:lpstr>
      <vt:lpstr>Το νέο πλαίσιο όπως έχει διαμορφωθεί </vt:lpstr>
      <vt:lpstr>Θεωρητικές και εμπειρικές διαπιστώσεις </vt:lpstr>
      <vt:lpstr>Τα δεδομένα μας </vt:lpstr>
      <vt:lpstr> Ας δούμε τα εργαλεία: Σύγχρονη  Η πλατφόρμα webex   </vt:lpstr>
      <vt:lpstr>Ας δούμε τα εργαλεία: Σύγχρονη  Η πλατφόρμα webex  </vt:lpstr>
      <vt:lpstr> Ας δούμε τα εργαλεία: Σύγχρονη  Η πλατφόρμα webex  </vt:lpstr>
      <vt:lpstr> Ας δούμε τα εργαλεία: Σύγχρονη  Η πλατφόρμα webex  </vt:lpstr>
      <vt:lpstr>Ας δούμε τα εργαλεία: Σύγχρονη  Η πλατφόρμα webex  </vt:lpstr>
      <vt:lpstr> Ας δούμε τα εργαλεία: Σύγχρονη  Η πλατφόρμα webex  </vt:lpstr>
      <vt:lpstr>Μερικές πρακτικές συμβουλές </vt:lpstr>
      <vt:lpstr>Παρουσίαση του PowerPoint</vt:lpstr>
      <vt:lpstr>Ηλεκτρονική σχολική τάξη (e-class) </vt:lpstr>
      <vt:lpstr>Παρουσίαση του PowerPoint</vt:lpstr>
      <vt:lpstr>Παρουσίαση του PowerPoint</vt:lpstr>
      <vt:lpstr>Ηλεκτρονική σχολική τάξη (e-me)</vt:lpstr>
      <vt:lpstr>Τι μπορώ να κάνω διδακτικά στη σύγχρονη</vt:lpstr>
      <vt:lpstr>Επίσης  </vt:lpstr>
      <vt:lpstr>Ακόμη </vt:lpstr>
      <vt:lpstr>Με άλλα λόγια </vt:lpstr>
      <vt:lpstr>Παραδείγματα</vt:lpstr>
      <vt:lpstr>Ή μπορεί να γίνει αυτό και αντίστροφα </vt:lpstr>
      <vt:lpstr>Αρχαία Ελληνική Γλώσσα </vt:lpstr>
      <vt:lpstr>Νεοελληνική γλώσσα </vt:lpstr>
      <vt:lpstr>Υλικό</vt:lpstr>
      <vt:lpstr>Προτάσεις για τη Λογοτεχνία </vt:lpstr>
      <vt:lpstr>Λογοτεχνία </vt:lpstr>
      <vt:lpstr>Πηγές για διδακτική και ψυχαγωγική αξιοποίηση Ελεύθερη ψηφιακή βιβλιοθήκη https://www.ebooks4greeks.gr/tag/audiobooks  </vt:lpstr>
      <vt:lpstr>Πηγές για διδακτική και ψυχαγωγική αξιοποίηση Ελεύθερη ψηφιακή βιβλιοθήκη https://www.ebooks4greeks.gr/tag/audiobooks </vt:lpstr>
      <vt:lpstr> Ιστορία  </vt:lpstr>
      <vt:lpstr>Τέλος, δεν ξεχνάμε τις δυσκολίες των παιδιών </vt:lpstr>
      <vt:lpstr>Παραδείγματα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Εξ αποστάσεως διδασκαλία φιλολογικών μαθημάτων</dc:title>
  <dc:creator>User</dc:creator>
  <cp:lastModifiedBy>User</cp:lastModifiedBy>
  <cp:revision>100</cp:revision>
  <dcterms:created xsi:type="dcterms:W3CDTF">2020-03-24T07:21:41Z</dcterms:created>
  <dcterms:modified xsi:type="dcterms:W3CDTF">2020-04-08T07:47:58Z</dcterms:modified>
</cp:coreProperties>
</file>